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Arial Bold" panose="020B0604020202020204" charset="0"/>
      <p:regular r:id="rId15"/>
    </p:embeddedFont>
    <p:embeddedFont>
      <p:font typeface="Arimo" panose="020B0604020202020204" charset="0"/>
      <p:regular r:id="rId16"/>
    </p:embeddedFont>
    <p:embeddedFont>
      <p:font typeface="Arimo Bold" panose="020B0604020202020204" charset="0"/>
      <p:regular r:id="rId17"/>
    </p:embeddedFont>
    <p:embeddedFont>
      <p:font typeface="Arimo Bold Italics" panose="020B0604020202020204" charset="0"/>
      <p:regular r:id="rId18"/>
    </p:embeddedFont>
    <p:embeddedFont>
      <p:font typeface="Montserrat Classic Bold" panose="020B0604020202020204" charset="0"/>
      <p:regular r:id="rId19"/>
    </p:embeddedFont>
    <p:embeddedFont>
      <p:font typeface="Open Sans" panose="020B0606030504020204" pitchFamily="34" charset="0"/>
      <p:regular r:id="rId20"/>
    </p:embeddedFont>
    <p:embeddedFont>
      <p:font typeface="Open Sans Bold" panose="020B0604020202020204" charset="0"/>
      <p:regular r:id="rId21"/>
    </p:embeddedFont>
    <p:embeddedFont>
      <p:font typeface="Poppins Bold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030" autoAdjust="0"/>
  </p:normalViewPr>
  <p:slideViewPr>
    <p:cSldViewPr>
      <p:cViewPr varScale="1">
        <p:scale>
          <a:sx n="77" d="100"/>
          <a:sy n="77" d="100"/>
        </p:scale>
        <p:origin x="706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érémy  FRAYSSE" userId="8a2fe2d8-1b98-4527-b128-9a3869f1646e" providerId="ADAL" clId="{3ED6AEEF-4A8A-4656-B679-12C31CCA03D6}"/>
    <pc:docChg chg="modSld">
      <pc:chgData name="Jérémy  FRAYSSE" userId="8a2fe2d8-1b98-4527-b128-9a3869f1646e" providerId="ADAL" clId="{3ED6AEEF-4A8A-4656-B679-12C31CCA03D6}" dt="2025-01-14T14:15:19.835" v="38" actId="20577"/>
      <pc:docMkLst>
        <pc:docMk/>
      </pc:docMkLst>
      <pc:sldChg chg="modSp mod">
        <pc:chgData name="Jérémy  FRAYSSE" userId="8a2fe2d8-1b98-4527-b128-9a3869f1646e" providerId="ADAL" clId="{3ED6AEEF-4A8A-4656-B679-12C31CCA03D6}" dt="2025-01-14T14:15:19.835" v="38" actId="20577"/>
        <pc:sldMkLst>
          <pc:docMk/>
          <pc:sldMk cId="0" sldId="262"/>
        </pc:sldMkLst>
        <pc:spChg chg="mod">
          <ac:chgData name="Jérémy  FRAYSSE" userId="8a2fe2d8-1b98-4527-b128-9a3869f1646e" providerId="ADAL" clId="{3ED6AEEF-4A8A-4656-B679-12C31CCA03D6}" dt="2025-01-14T14:14:55.079" v="34" actId="20577"/>
          <ac:spMkLst>
            <pc:docMk/>
            <pc:sldMk cId="0" sldId="262"/>
            <ac:spMk id="29" creationId="{00000000-0000-0000-0000-000000000000}"/>
          </ac:spMkLst>
        </pc:spChg>
        <pc:spChg chg="mod">
          <ac:chgData name="Jérémy  FRAYSSE" userId="8a2fe2d8-1b98-4527-b128-9a3869f1646e" providerId="ADAL" clId="{3ED6AEEF-4A8A-4656-B679-12C31CCA03D6}" dt="2025-01-14T14:13:00.099" v="20" actId="20577"/>
          <ac:spMkLst>
            <pc:docMk/>
            <pc:sldMk cId="0" sldId="262"/>
            <ac:spMk id="33" creationId="{00000000-0000-0000-0000-000000000000}"/>
          </ac:spMkLst>
        </pc:spChg>
        <pc:spChg chg="mod">
          <ac:chgData name="Jérémy  FRAYSSE" userId="8a2fe2d8-1b98-4527-b128-9a3869f1646e" providerId="ADAL" clId="{3ED6AEEF-4A8A-4656-B679-12C31CCA03D6}" dt="2025-01-14T14:15:19.835" v="38" actId="20577"/>
          <ac:spMkLst>
            <pc:docMk/>
            <pc:sldMk cId="0" sldId="262"/>
            <ac:spMk id="4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svg"/><Relationship Id="rId18" Type="http://schemas.openxmlformats.org/officeDocument/2006/relationships/image" Target="../media/image63.png"/><Relationship Id="rId3" Type="http://schemas.openxmlformats.org/officeDocument/2006/relationships/image" Target="../media/image5.svg"/><Relationship Id="rId21" Type="http://schemas.openxmlformats.org/officeDocument/2006/relationships/image" Target="../media/image66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svg"/><Relationship Id="rId2" Type="http://schemas.openxmlformats.org/officeDocument/2006/relationships/image" Target="../media/image4.png"/><Relationship Id="rId16" Type="http://schemas.openxmlformats.org/officeDocument/2006/relationships/image" Target="../media/image61.png"/><Relationship Id="rId20" Type="http://schemas.openxmlformats.org/officeDocument/2006/relationships/image" Target="../media/image6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svg"/><Relationship Id="rId5" Type="http://schemas.openxmlformats.org/officeDocument/2006/relationships/image" Target="../media/image50.png"/><Relationship Id="rId15" Type="http://schemas.openxmlformats.org/officeDocument/2006/relationships/image" Target="../media/image60.svg"/><Relationship Id="rId23" Type="http://schemas.openxmlformats.org/officeDocument/2006/relationships/image" Target="../media/image68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png"/><Relationship Id="rId3" Type="http://schemas.openxmlformats.org/officeDocument/2006/relationships/image" Target="../media/image5.sv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image" Target="../media/image4.png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76.png"/><Relationship Id="rId5" Type="http://schemas.openxmlformats.org/officeDocument/2006/relationships/image" Target="../media/image70.jpeg"/><Relationship Id="rId15" Type="http://schemas.openxmlformats.org/officeDocument/2006/relationships/image" Target="../media/image80.png"/><Relationship Id="rId10" Type="http://schemas.openxmlformats.org/officeDocument/2006/relationships/image" Target="../media/image75.jpe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jpeg"/><Relationship Id="rId7" Type="http://schemas.openxmlformats.org/officeDocument/2006/relationships/image" Target="../media/image8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hyperlink" Target="https://www.instagram.com/p/CoDSDa5Ik3a/?img_index=1" TargetMode="External"/><Relationship Id="rId10" Type="http://schemas.openxmlformats.org/officeDocument/2006/relationships/image" Target="../media/image88.jpeg"/><Relationship Id="rId4" Type="http://schemas.openxmlformats.org/officeDocument/2006/relationships/image" Target="../media/image83.jpeg"/><Relationship Id="rId9" Type="http://schemas.openxmlformats.org/officeDocument/2006/relationships/image" Target="../media/image8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jp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sv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svg"/><Relationship Id="rId10" Type="http://schemas.openxmlformats.org/officeDocument/2006/relationships/image" Target="../media/image28.sv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5.svg"/><Relationship Id="rId7" Type="http://schemas.openxmlformats.org/officeDocument/2006/relationships/image" Target="../media/image32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42622" y="-173511"/>
            <a:ext cx="9643088" cy="9643088"/>
            <a:chOff x="0" y="0"/>
            <a:chExt cx="3331210" cy="3331210"/>
          </a:xfrm>
        </p:grpSpPr>
        <p:sp>
          <p:nvSpPr>
            <p:cNvPr id="3" name="Freeform 3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DDDDDD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-471089" y="2247400"/>
            <a:ext cx="9142644" cy="7822071"/>
            <a:chOff x="0" y="0"/>
            <a:chExt cx="3331210" cy="285004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31210" cy="2850046"/>
            </a:xfrm>
            <a:custGeom>
              <a:avLst/>
              <a:gdLst/>
              <a:ahLst/>
              <a:cxnLst/>
              <a:rect l="l" t="t" r="r" b="b"/>
              <a:pathLst>
                <a:path w="3331210" h="2850046">
                  <a:moveTo>
                    <a:pt x="0" y="2850046"/>
                  </a:moveTo>
                  <a:lnTo>
                    <a:pt x="0" y="0"/>
                  </a:lnTo>
                  <a:cubicBezTo>
                    <a:pt x="1840230" y="0"/>
                    <a:pt x="3331210" y="1275621"/>
                    <a:pt x="3331210" y="2850046"/>
                  </a:cubicBezTo>
                  <a:lnTo>
                    <a:pt x="0" y="2850046"/>
                  </a:lnTo>
                  <a:close/>
                </a:path>
              </a:pathLst>
            </a:custGeom>
            <a:blipFill>
              <a:blip r:embed="rId2"/>
              <a:stretch>
                <a:fillRect l="-20479" r="-43459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8671555" y="2390275"/>
            <a:ext cx="10510851" cy="4003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0416"/>
              </a:lnSpc>
            </a:pPr>
            <a:r>
              <a:rPr lang="en-US" sz="10015">
                <a:solidFill>
                  <a:srgbClr val="000000"/>
                </a:solidFill>
                <a:latin typeface="Montserrat Classic Bold"/>
              </a:rPr>
              <a:t>Lycées </a:t>
            </a:r>
          </a:p>
          <a:p>
            <a:pPr algn="just">
              <a:lnSpc>
                <a:spcPts val="10416"/>
              </a:lnSpc>
            </a:pPr>
            <a:r>
              <a:rPr lang="en-US" sz="10015">
                <a:solidFill>
                  <a:srgbClr val="000000"/>
                </a:solidFill>
                <a:latin typeface="Montserrat Classic Bold"/>
              </a:rPr>
              <a:t>Raymond   Savignac</a:t>
            </a:r>
          </a:p>
        </p:txBody>
      </p:sp>
      <p:grpSp>
        <p:nvGrpSpPr>
          <p:cNvPr id="7" name="Group 7"/>
          <p:cNvGrpSpPr/>
          <p:nvPr/>
        </p:nvGrpSpPr>
        <p:grpSpPr>
          <a:xfrm rot="9342835">
            <a:off x="14814669" y="-1751466"/>
            <a:ext cx="6946663" cy="6946663"/>
            <a:chOff x="0" y="0"/>
            <a:chExt cx="3331210" cy="3331210"/>
          </a:xfrm>
        </p:grpSpPr>
        <p:sp>
          <p:nvSpPr>
            <p:cNvPr id="8" name="Freeform 8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9" name="Freeform 9"/>
          <p:cNvSpPr/>
          <p:nvPr/>
        </p:nvSpPr>
        <p:spPr>
          <a:xfrm>
            <a:off x="15629154" y="304038"/>
            <a:ext cx="2265652" cy="2265651"/>
          </a:xfrm>
          <a:custGeom>
            <a:avLst/>
            <a:gdLst/>
            <a:ahLst/>
            <a:cxnLst/>
            <a:rect l="l" t="t" r="r" b="b"/>
            <a:pathLst>
              <a:path w="2265652" h="2265651">
                <a:moveTo>
                  <a:pt x="0" y="0"/>
                </a:moveTo>
                <a:lnTo>
                  <a:pt x="2265652" y="0"/>
                </a:lnTo>
                <a:lnTo>
                  <a:pt x="2265652" y="2265651"/>
                </a:lnTo>
                <a:lnTo>
                  <a:pt x="0" y="22656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0" y="-173511"/>
            <a:ext cx="6874002" cy="2743200"/>
          </a:xfrm>
          <a:custGeom>
            <a:avLst/>
            <a:gdLst/>
            <a:ahLst/>
            <a:cxnLst/>
            <a:rect l="l" t="t" r="r" b="b"/>
            <a:pathLst>
              <a:path w="6874002" h="2743200">
                <a:moveTo>
                  <a:pt x="0" y="0"/>
                </a:moveTo>
                <a:lnTo>
                  <a:pt x="6874002" y="0"/>
                </a:lnTo>
                <a:lnTo>
                  <a:pt x="6874002" y="2743200"/>
                </a:lnTo>
                <a:lnTo>
                  <a:pt x="0" y="27432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6" b="-16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671555" y="7097368"/>
            <a:ext cx="7007640" cy="103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953"/>
              </a:lnSpc>
            </a:pPr>
            <a:r>
              <a:rPr lang="en-US" sz="5681" u="sng">
                <a:solidFill>
                  <a:srgbClr val="03989E"/>
                </a:solidFill>
                <a:latin typeface="Poppins Bold"/>
              </a:rPr>
              <a:t>Les formations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215079" y="793892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1234222" y="571061"/>
            <a:ext cx="12177482" cy="1217748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F929F">
                <a:alpha val="5882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4914075">
            <a:off x="-6131755" y="-1086732"/>
            <a:ext cx="9643088" cy="9643088"/>
            <a:chOff x="0" y="0"/>
            <a:chExt cx="3331210" cy="3331210"/>
          </a:xfrm>
        </p:grpSpPr>
        <p:sp>
          <p:nvSpPr>
            <p:cNvPr id="7" name="Freeform 7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DDDDDD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2155782" y="1389381"/>
            <a:ext cx="3654349" cy="3640075"/>
            <a:chOff x="0" y="0"/>
            <a:chExt cx="6502400" cy="6477000"/>
          </a:xfrm>
        </p:grpSpPr>
        <p:sp>
          <p:nvSpPr>
            <p:cNvPr id="9" name="Freeform 9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14954" t="-47588" r="-15600" b="-136228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15046818" y="2460681"/>
            <a:ext cx="2535530" cy="2461051"/>
            <a:chOff x="-23041" y="66269"/>
            <a:chExt cx="6542158" cy="6349987"/>
          </a:xfrm>
        </p:grpSpPr>
        <p:sp>
          <p:nvSpPr>
            <p:cNvPr id="12" name="Freeform 12"/>
            <p:cNvSpPr/>
            <p:nvPr/>
          </p:nvSpPr>
          <p:spPr>
            <a:xfrm>
              <a:off x="-23041" y="89858"/>
              <a:ext cx="6542158" cy="6244241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5"/>
              <a:stretch>
                <a:fillRect l="-13872" t="-66902" r="-12227" b="-107230"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5430874" y="1079089"/>
            <a:ext cx="1887237" cy="1879865"/>
            <a:chOff x="0" y="0"/>
            <a:chExt cx="6502400" cy="6477000"/>
          </a:xfrm>
        </p:grpSpPr>
        <p:sp>
          <p:nvSpPr>
            <p:cNvPr id="15" name="Freeform 15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6"/>
              <a:stretch>
                <a:fillRect l="-15954" t="-45155" r="-4588" b="-116896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17" name="Group 17"/>
          <p:cNvGrpSpPr/>
          <p:nvPr/>
        </p:nvGrpSpPr>
        <p:grpSpPr>
          <a:xfrm rot="5400000">
            <a:off x="-5192124" y="-3013072"/>
            <a:ext cx="9643088" cy="9643088"/>
            <a:chOff x="0" y="0"/>
            <a:chExt cx="3331210" cy="3331210"/>
          </a:xfrm>
        </p:grpSpPr>
        <p:sp>
          <p:nvSpPr>
            <p:cNvPr id="18" name="Freeform 18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9" name="Group 19"/>
          <p:cNvGrpSpPr/>
          <p:nvPr/>
        </p:nvGrpSpPr>
        <p:grpSpPr>
          <a:xfrm>
            <a:off x="16525989" y="-3115812"/>
            <a:ext cx="5075126" cy="5075126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3148106" y="395575"/>
            <a:ext cx="12424129" cy="1443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16"/>
              </a:lnSpc>
            </a:pPr>
            <a:r>
              <a:rPr lang="en-US" sz="5400">
                <a:solidFill>
                  <a:srgbClr val="000000"/>
                </a:solidFill>
                <a:latin typeface="Montserrat Classic Bold"/>
              </a:rPr>
              <a:t>Les points forts des lycées Savignac</a:t>
            </a:r>
          </a:p>
          <a:p>
            <a:pPr algn="ctr">
              <a:lnSpc>
                <a:spcPts val="5616"/>
              </a:lnSpc>
            </a:pPr>
            <a:endParaRPr lang="en-US" sz="5400">
              <a:solidFill>
                <a:srgbClr val="000000"/>
              </a:solidFill>
              <a:latin typeface="Montserrat Classic Bold"/>
            </a:endParaRPr>
          </a:p>
        </p:txBody>
      </p:sp>
      <p:grpSp>
        <p:nvGrpSpPr>
          <p:cNvPr id="23" name="Group 23"/>
          <p:cNvGrpSpPr/>
          <p:nvPr/>
        </p:nvGrpSpPr>
        <p:grpSpPr>
          <a:xfrm>
            <a:off x="16848343" y="9297638"/>
            <a:ext cx="1742109" cy="1742109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6" name="Group 26"/>
          <p:cNvGrpSpPr>
            <a:grpSpLocks noChangeAspect="1"/>
          </p:cNvGrpSpPr>
          <p:nvPr/>
        </p:nvGrpSpPr>
        <p:grpSpPr>
          <a:xfrm>
            <a:off x="534580" y="2118407"/>
            <a:ext cx="1933894" cy="1926340"/>
            <a:chOff x="0" y="0"/>
            <a:chExt cx="6502400" cy="6477000"/>
          </a:xfrm>
        </p:grpSpPr>
        <p:sp>
          <p:nvSpPr>
            <p:cNvPr id="27" name="Freeform 2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7"/>
              <a:stretch>
                <a:fillRect l="-7714" t="-24906" r="223" b="-108772"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29" name="Group 29"/>
          <p:cNvGrpSpPr>
            <a:grpSpLocks noChangeAspect="1"/>
          </p:cNvGrpSpPr>
          <p:nvPr/>
        </p:nvGrpSpPr>
        <p:grpSpPr>
          <a:xfrm>
            <a:off x="2098416" y="1299481"/>
            <a:ext cx="2894482" cy="2883175"/>
            <a:chOff x="0" y="0"/>
            <a:chExt cx="6502400" cy="6477000"/>
          </a:xfrm>
        </p:grpSpPr>
        <p:sp>
          <p:nvSpPr>
            <p:cNvPr id="30" name="Freeform 3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8"/>
              <a:stretch>
                <a:fillRect l="-22536" t="-70456" r="223" b="-95444"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32" name="Group 32"/>
          <p:cNvGrpSpPr>
            <a:grpSpLocks noChangeAspect="1"/>
          </p:cNvGrpSpPr>
          <p:nvPr/>
        </p:nvGrpSpPr>
        <p:grpSpPr>
          <a:xfrm>
            <a:off x="662271" y="3420274"/>
            <a:ext cx="3862082" cy="3846996"/>
            <a:chOff x="0" y="0"/>
            <a:chExt cx="6502400" cy="6477000"/>
          </a:xfrm>
        </p:grpSpPr>
        <p:sp>
          <p:nvSpPr>
            <p:cNvPr id="33" name="Freeform 3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9"/>
              <a:stretch>
                <a:fillRect l="223" t="-47855" r="223" b="-68567"/>
              </a:stretch>
            </a:blipFill>
          </p:spPr>
        </p:sp>
        <p:sp>
          <p:nvSpPr>
            <p:cNvPr id="34" name="Freeform 3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</p:grpSp>
      <p:grpSp>
        <p:nvGrpSpPr>
          <p:cNvPr id="35" name="Group 35"/>
          <p:cNvGrpSpPr/>
          <p:nvPr/>
        </p:nvGrpSpPr>
        <p:grpSpPr>
          <a:xfrm>
            <a:off x="241991" y="9258300"/>
            <a:ext cx="786709" cy="786709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37" name="TextBox 3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9770" tIns="59770" rIns="59770" bIns="5977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13311942" y="6104183"/>
            <a:ext cx="1117308" cy="1051667"/>
          </a:xfrm>
          <a:custGeom>
            <a:avLst/>
            <a:gdLst/>
            <a:ahLst/>
            <a:cxnLst/>
            <a:rect l="l" t="t" r="r" b="b"/>
            <a:pathLst>
              <a:path w="1117308" h="1051667">
                <a:moveTo>
                  <a:pt x="0" y="0"/>
                </a:moveTo>
                <a:lnTo>
                  <a:pt x="1117308" y="0"/>
                </a:lnTo>
                <a:lnTo>
                  <a:pt x="1117308" y="1051667"/>
                </a:lnTo>
                <a:lnTo>
                  <a:pt x="0" y="105166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39" name="Freeform 39"/>
          <p:cNvSpPr/>
          <p:nvPr/>
        </p:nvSpPr>
        <p:spPr>
          <a:xfrm>
            <a:off x="15336284" y="5779302"/>
            <a:ext cx="866635" cy="1183119"/>
          </a:xfrm>
          <a:custGeom>
            <a:avLst/>
            <a:gdLst/>
            <a:ahLst/>
            <a:cxnLst/>
            <a:rect l="l" t="t" r="r" b="b"/>
            <a:pathLst>
              <a:path w="866635" h="1183119">
                <a:moveTo>
                  <a:pt x="0" y="0"/>
                </a:moveTo>
                <a:lnTo>
                  <a:pt x="866635" y="0"/>
                </a:lnTo>
                <a:lnTo>
                  <a:pt x="866635" y="1183120"/>
                </a:lnTo>
                <a:lnTo>
                  <a:pt x="0" y="11831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7321164" y="3752379"/>
            <a:ext cx="940232" cy="947337"/>
          </a:xfrm>
          <a:custGeom>
            <a:avLst/>
            <a:gdLst/>
            <a:ahLst/>
            <a:cxnLst/>
            <a:rect l="l" t="t" r="r" b="b"/>
            <a:pathLst>
              <a:path w="940232" h="947337">
                <a:moveTo>
                  <a:pt x="0" y="0"/>
                </a:moveTo>
                <a:lnTo>
                  <a:pt x="940233" y="0"/>
                </a:lnTo>
                <a:lnTo>
                  <a:pt x="940233" y="947338"/>
                </a:lnTo>
                <a:lnTo>
                  <a:pt x="0" y="94733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41" name="Freeform 41"/>
          <p:cNvSpPr/>
          <p:nvPr/>
        </p:nvSpPr>
        <p:spPr>
          <a:xfrm>
            <a:off x="6196473" y="3906546"/>
            <a:ext cx="896181" cy="845771"/>
          </a:xfrm>
          <a:custGeom>
            <a:avLst/>
            <a:gdLst/>
            <a:ahLst/>
            <a:cxnLst/>
            <a:rect l="l" t="t" r="r" b="b"/>
            <a:pathLst>
              <a:path w="896181" h="845771">
                <a:moveTo>
                  <a:pt x="0" y="0"/>
                </a:moveTo>
                <a:lnTo>
                  <a:pt x="896181" y="0"/>
                </a:lnTo>
                <a:lnTo>
                  <a:pt x="896181" y="845771"/>
                </a:lnTo>
                <a:lnTo>
                  <a:pt x="0" y="845771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4699312" y="5508555"/>
            <a:ext cx="4311385" cy="2704332"/>
          </a:xfrm>
          <a:custGeom>
            <a:avLst/>
            <a:gdLst/>
            <a:ahLst/>
            <a:cxnLst/>
            <a:rect l="l" t="t" r="r" b="b"/>
            <a:pathLst>
              <a:path w="4311385" h="2704332">
                <a:moveTo>
                  <a:pt x="0" y="0"/>
                </a:moveTo>
                <a:lnTo>
                  <a:pt x="4311385" y="0"/>
                </a:lnTo>
                <a:lnTo>
                  <a:pt x="4311385" y="2704332"/>
                </a:lnTo>
                <a:lnTo>
                  <a:pt x="0" y="2704332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t="-93071" b="-89907"/>
            </a:stretch>
          </a:blipFill>
        </p:spPr>
      </p:sp>
      <p:sp>
        <p:nvSpPr>
          <p:cNvPr id="44" name="Freeform 44"/>
          <p:cNvSpPr/>
          <p:nvPr/>
        </p:nvSpPr>
        <p:spPr>
          <a:xfrm>
            <a:off x="15947197" y="9054192"/>
            <a:ext cx="1280232" cy="888912"/>
          </a:xfrm>
          <a:custGeom>
            <a:avLst/>
            <a:gdLst/>
            <a:ahLst/>
            <a:cxnLst/>
            <a:rect l="l" t="t" r="r" b="b"/>
            <a:pathLst>
              <a:path w="1280232" h="888912">
                <a:moveTo>
                  <a:pt x="0" y="0"/>
                </a:moveTo>
                <a:lnTo>
                  <a:pt x="1280232" y="0"/>
                </a:lnTo>
                <a:lnTo>
                  <a:pt x="1280232" y="888912"/>
                </a:lnTo>
                <a:lnTo>
                  <a:pt x="0" y="888912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45" name="Freeform 45"/>
          <p:cNvSpPr/>
          <p:nvPr/>
        </p:nvSpPr>
        <p:spPr>
          <a:xfrm>
            <a:off x="17259300" y="8343946"/>
            <a:ext cx="675641" cy="1385930"/>
          </a:xfrm>
          <a:custGeom>
            <a:avLst/>
            <a:gdLst/>
            <a:ahLst/>
            <a:cxnLst/>
            <a:rect l="l" t="t" r="r" b="b"/>
            <a:pathLst>
              <a:path w="675641" h="1385930">
                <a:moveTo>
                  <a:pt x="0" y="0"/>
                </a:moveTo>
                <a:lnTo>
                  <a:pt x="675641" y="0"/>
                </a:lnTo>
                <a:lnTo>
                  <a:pt x="675641" y="1385929"/>
                </a:lnTo>
                <a:lnTo>
                  <a:pt x="0" y="1385929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46" name="TextBox 46"/>
          <p:cNvSpPr txBox="1"/>
          <p:nvPr/>
        </p:nvSpPr>
        <p:spPr>
          <a:xfrm>
            <a:off x="9806113" y="5149010"/>
            <a:ext cx="9246273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dirty="0">
                <a:solidFill>
                  <a:srgbClr val="000000"/>
                </a:solidFill>
                <a:latin typeface="Arimo Bold"/>
              </a:rPr>
              <a:t>Education physique, pratiques et culture </a:t>
            </a:r>
            <a:r>
              <a:rPr lang="en-US" sz="3200" dirty="0" err="1">
                <a:solidFill>
                  <a:srgbClr val="000000"/>
                </a:solidFill>
                <a:latin typeface="Arimo Bold"/>
              </a:rPr>
              <a:t>sportives</a:t>
            </a:r>
            <a:endParaRPr lang="en-US" sz="3200" dirty="0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4429441" y="3081577"/>
            <a:ext cx="7463621" cy="5664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 dirty="0" err="1">
                <a:solidFill>
                  <a:srgbClr val="000000"/>
                </a:solidFill>
                <a:latin typeface="Arimo Bold"/>
              </a:rPr>
              <a:t>Préparation</a:t>
            </a:r>
            <a:r>
              <a:rPr lang="en-US" sz="3199" dirty="0">
                <a:solidFill>
                  <a:srgbClr val="000000"/>
                </a:solidFill>
                <a:latin typeface="Arimo Bold"/>
              </a:rPr>
              <a:t> aux études de santé 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5011568" y="1714798"/>
            <a:ext cx="6114415" cy="1300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dirty="0" err="1">
                <a:solidFill>
                  <a:srgbClr val="000000"/>
                </a:solidFill>
                <a:latin typeface="Arimo Bold"/>
              </a:rPr>
              <a:t>Dispositif</a:t>
            </a:r>
            <a:r>
              <a:rPr lang="en-US" sz="3799" dirty="0">
                <a:solidFill>
                  <a:srgbClr val="000000"/>
                </a:solidFill>
                <a:latin typeface="Arimo Bold"/>
              </a:rPr>
              <a:t> SUP SCIENCES ET SANTE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9629327" y="4449696"/>
            <a:ext cx="3048001" cy="6206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dirty="0">
                <a:solidFill>
                  <a:srgbClr val="000000"/>
                </a:solidFill>
                <a:latin typeface="Arimo Bold"/>
              </a:rPr>
              <a:t>EDS EPPCS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294477" y="8129059"/>
            <a:ext cx="6954417" cy="6206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dirty="0">
                <a:solidFill>
                  <a:srgbClr val="000000"/>
                </a:solidFill>
                <a:latin typeface="Arimo Bold"/>
              </a:rPr>
              <a:t>CORDEES DE LA REUSSITE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782243" y="8740250"/>
            <a:ext cx="8219178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 dirty="0" err="1">
                <a:solidFill>
                  <a:srgbClr val="000000"/>
                </a:solidFill>
                <a:latin typeface="Arimo Bold"/>
              </a:rPr>
              <a:t>Programmes</a:t>
            </a:r>
            <a:r>
              <a:rPr lang="en-US" sz="3199" dirty="0">
                <a:solidFill>
                  <a:srgbClr val="000000"/>
                </a:solidFill>
                <a:latin typeface="Arimo Bold"/>
              </a:rPr>
              <a:t> </a:t>
            </a:r>
            <a:r>
              <a:rPr lang="en-US" sz="3199" dirty="0" err="1">
                <a:solidFill>
                  <a:srgbClr val="000000"/>
                </a:solidFill>
                <a:latin typeface="Arimo Bold"/>
              </a:rPr>
              <a:t>d’égalité</a:t>
            </a:r>
            <a:r>
              <a:rPr lang="en-US" sz="3199" dirty="0">
                <a:solidFill>
                  <a:srgbClr val="000000"/>
                </a:solidFill>
                <a:latin typeface="Arimo Bold"/>
              </a:rPr>
              <a:t> des chances :</a:t>
            </a:r>
          </a:p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 dirty="0">
                <a:solidFill>
                  <a:srgbClr val="000000"/>
                </a:solidFill>
                <a:latin typeface="Arimo Bold"/>
              </a:rPr>
              <a:t>Ambition Etudes Santé (AES) et DISPO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3534038" y="7570581"/>
            <a:ext cx="3233073" cy="6206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  <a:spcBef>
                <a:spcPct val="0"/>
              </a:spcBef>
            </a:pPr>
            <a:r>
              <a:rPr lang="en-US" sz="3799" dirty="0">
                <a:solidFill>
                  <a:srgbClr val="000000"/>
                </a:solidFill>
                <a:latin typeface="Arimo Bold"/>
              </a:rPr>
              <a:t>ERASMUS +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599931" y="8314757"/>
            <a:ext cx="7463621" cy="5664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 dirty="0">
                <a:solidFill>
                  <a:srgbClr val="000000"/>
                </a:solidFill>
                <a:latin typeface="Arimo Bold"/>
              </a:rPr>
              <a:t>Stages à </a:t>
            </a:r>
            <a:r>
              <a:rPr lang="en-US" sz="3199" dirty="0" err="1">
                <a:solidFill>
                  <a:srgbClr val="000000"/>
                </a:solidFill>
                <a:latin typeface="Arimo Bold"/>
              </a:rPr>
              <a:t>l’étranger</a:t>
            </a:r>
            <a:endParaRPr lang="en-US" sz="3199" dirty="0">
              <a:solidFill>
                <a:srgbClr val="000000"/>
              </a:solidFill>
              <a:latin typeface="Arimo Bold"/>
            </a:endParaRPr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53606C8E-AB77-8935-EE2D-84DADD01CF9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997" y="7568060"/>
            <a:ext cx="2848130" cy="9512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78637" y="-1464028"/>
            <a:ext cx="12177482" cy="12513540"/>
            <a:chOff x="0" y="0"/>
            <a:chExt cx="812800" cy="83523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35231"/>
            </a:xfrm>
            <a:custGeom>
              <a:avLst/>
              <a:gdLst/>
              <a:ahLst/>
              <a:cxnLst/>
              <a:rect l="l" t="t" r="r" b="b"/>
              <a:pathLst>
                <a:path w="812800" h="835231">
                  <a:moveTo>
                    <a:pt x="406400" y="0"/>
                  </a:moveTo>
                  <a:cubicBezTo>
                    <a:pt x="181951" y="0"/>
                    <a:pt x="0" y="186973"/>
                    <a:pt x="0" y="417615"/>
                  </a:cubicBezTo>
                  <a:cubicBezTo>
                    <a:pt x="0" y="648258"/>
                    <a:pt x="181951" y="835231"/>
                    <a:pt x="406400" y="835231"/>
                  </a:cubicBezTo>
                  <a:cubicBezTo>
                    <a:pt x="630849" y="835231"/>
                    <a:pt x="812800" y="648258"/>
                    <a:pt x="812800" y="417615"/>
                  </a:cubicBezTo>
                  <a:cubicBezTo>
                    <a:pt x="812800" y="18697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40203"/>
              <a:ext cx="660400" cy="7167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5280122">
            <a:off x="8208474" y="1770038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752134" y="-423982"/>
            <a:ext cx="12177482" cy="121774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733054" y="-2477251"/>
            <a:ext cx="3505951" cy="350595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-154791" y="-305557"/>
            <a:ext cx="1551487" cy="155148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-3909957" y="8534677"/>
            <a:ext cx="6437648" cy="6437648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760951" y="7408529"/>
            <a:ext cx="2500466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"/>
              </a:rPr>
              <a:t>Projets</a:t>
            </a:r>
          </a:p>
        </p:txBody>
      </p:sp>
      <p:sp>
        <p:nvSpPr>
          <p:cNvPr id="19" name="Freeform 19"/>
          <p:cNvSpPr/>
          <p:nvPr/>
        </p:nvSpPr>
        <p:spPr>
          <a:xfrm>
            <a:off x="6386922" y="825600"/>
            <a:ext cx="3025788" cy="3030301"/>
          </a:xfrm>
          <a:custGeom>
            <a:avLst/>
            <a:gdLst/>
            <a:ahLst/>
            <a:cxnLst/>
            <a:rect l="l" t="t" r="r" b="b"/>
            <a:pathLst>
              <a:path w="3025788" h="3030301">
                <a:moveTo>
                  <a:pt x="0" y="0"/>
                </a:moveTo>
                <a:lnTo>
                  <a:pt x="3025789" y="0"/>
                </a:lnTo>
                <a:lnTo>
                  <a:pt x="3025789" y="3030301"/>
                </a:lnTo>
                <a:lnTo>
                  <a:pt x="0" y="30303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4" r="-74"/>
            </a:stretch>
          </a:blipFill>
        </p:spPr>
      </p:sp>
      <p:grpSp>
        <p:nvGrpSpPr>
          <p:cNvPr id="20" name="Group 20"/>
          <p:cNvGrpSpPr>
            <a:grpSpLocks noChangeAspect="1"/>
          </p:cNvGrpSpPr>
          <p:nvPr/>
        </p:nvGrpSpPr>
        <p:grpSpPr>
          <a:xfrm>
            <a:off x="7571866" y="7933881"/>
            <a:ext cx="1554530" cy="1548458"/>
            <a:chOff x="0" y="0"/>
            <a:chExt cx="6502400" cy="6477000"/>
          </a:xfrm>
        </p:grpSpPr>
        <p:sp>
          <p:nvSpPr>
            <p:cNvPr id="21" name="Freeform 21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5"/>
              <a:stretch>
                <a:fillRect l="-26451" r="-6286"/>
              </a:stretch>
            </a:blipFill>
          </p:spPr>
        </p:sp>
        <p:sp>
          <p:nvSpPr>
            <p:cNvPr id="22" name="Freeform 22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745299" y="2104974"/>
            <a:ext cx="242965" cy="24296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5157649" y="8648265"/>
            <a:ext cx="1715438" cy="1513225"/>
          </a:xfrm>
          <a:custGeom>
            <a:avLst/>
            <a:gdLst/>
            <a:ahLst/>
            <a:cxnLst/>
            <a:rect l="l" t="t" r="r" b="b"/>
            <a:pathLst>
              <a:path w="1715438" h="1513225">
                <a:moveTo>
                  <a:pt x="0" y="0"/>
                </a:moveTo>
                <a:lnTo>
                  <a:pt x="1715438" y="0"/>
                </a:lnTo>
                <a:lnTo>
                  <a:pt x="1715438" y="1513225"/>
                </a:lnTo>
                <a:lnTo>
                  <a:pt x="0" y="15132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6" r="-26"/>
            </a:stretch>
          </a:blipFill>
        </p:spPr>
      </p:sp>
      <p:grpSp>
        <p:nvGrpSpPr>
          <p:cNvPr id="27" name="Group 27"/>
          <p:cNvGrpSpPr/>
          <p:nvPr/>
        </p:nvGrpSpPr>
        <p:grpSpPr>
          <a:xfrm>
            <a:off x="859002" y="7924572"/>
            <a:ext cx="242965" cy="242965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874508" y="8695218"/>
            <a:ext cx="242965" cy="242965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6" name="Group 36"/>
          <p:cNvGrpSpPr>
            <a:grpSpLocks noChangeAspect="1"/>
          </p:cNvGrpSpPr>
          <p:nvPr/>
        </p:nvGrpSpPr>
        <p:grpSpPr>
          <a:xfrm>
            <a:off x="16024617" y="3154237"/>
            <a:ext cx="1234683" cy="1229860"/>
            <a:chOff x="0" y="0"/>
            <a:chExt cx="6502400" cy="6477000"/>
          </a:xfrm>
        </p:grpSpPr>
        <p:sp>
          <p:nvSpPr>
            <p:cNvPr id="37" name="Freeform 3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7"/>
              <a:stretch>
                <a:fillRect l="223" t="-41281" r="223" b="-41281"/>
              </a:stretch>
            </a:blipFill>
          </p:spPr>
        </p:sp>
        <p:sp>
          <p:nvSpPr>
            <p:cNvPr id="38" name="Freeform 3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39" name="Group 39"/>
          <p:cNvGrpSpPr/>
          <p:nvPr/>
        </p:nvGrpSpPr>
        <p:grpSpPr>
          <a:xfrm>
            <a:off x="10256304" y="3963019"/>
            <a:ext cx="242965" cy="24296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0256304" y="9243862"/>
            <a:ext cx="242965" cy="24296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0256304" y="7681607"/>
            <a:ext cx="242965" cy="24296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1399345" y="9364280"/>
            <a:ext cx="3797605" cy="655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26"/>
              </a:lnSpc>
            </a:pPr>
            <a:r>
              <a:rPr lang="en-US" sz="3804" dirty="0">
                <a:solidFill>
                  <a:srgbClr val="000000"/>
                </a:solidFill>
                <a:latin typeface="Open Sans"/>
              </a:rPr>
              <a:t>Immersions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859002" y="9536795"/>
            <a:ext cx="262455" cy="262455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1" name="TextBox 5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2380" tIns="52380" rIns="52380" bIns="5238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4921763" y="580552"/>
            <a:ext cx="1687642" cy="1641028"/>
            <a:chOff x="0" y="0"/>
            <a:chExt cx="6350000" cy="6349975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</p:sp>
      </p:grpSp>
      <p:sp>
        <p:nvSpPr>
          <p:cNvPr id="54" name="Freeform 54"/>
          <p:cNvSpPr/>
          <p:nvPr/>
        </p:nvSpPr>
        <p:spPr>
          <a:xfrm>
            <a:off x="13061570" y="6937248"/>
            <a:ext cx="814014" cy="1094962"/>
          </a:xfrm>
          <a:custGeom>
            <a:avLst/>
            <a:gdLst/>
            <a:ahLst/>
            <a:cxnLst/>
            <a:rect l="l" t="t" r="r" b="b"/>
            <a:pathLst>
              <a:path w="814014" h="1094962">
                <a:moveTo>
                  <a:pt x="0" y="0"/>
                </a:moveTo>
                <a:lnTo>
                  <a:pt x="814014" y="0"/>
                </a:lnTo>
                <a:lnTo>
                  <a:pt x="814014" y="1094962"/>
                </a:lnTo>
                <a:lnTo>
                  <a:pt x="0" y="109496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b="-5150"/>
            </a:stretch>
          </a:blipFill>
        </p:spPr>
      </p:sp>
      <p:sp>
        <p:nvSpPr>
          <p:cNvPr id="55" name="TextBox 55"/>
          <p:cNvSpPr txBox="1"/>
          <p:nvPr/>
        </p:nvSpPr>
        <p:spPr>
          <a:xfrm>
            <a:off x="10256304" y="6600174"/>
            <a:ext cx="2500466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"/>
              </a:rPr>
              <a:t> Tutorat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10256304" y="6815766"/>
            <a:ext cx="242965" cy="242965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8" name="TextBox 5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0276705" y="8447456"/>
            <a:ext cx="242965" cy="242965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61" name="TextBox 6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0256304" y="5604980"/>
            <a:ext cx="3592274" cy="1043671"/>
            <a:chOff x="0" y="0"/>
            <a:chExt cx="4789699" cy="1391562"/>
          </a:xfrm>
        </p:grpSpPr>
        <p:sp>
          <p:nvSpPr>
            <p:cNvPr id="63" name="TextBox 63"/>
            <p:cNvSpPr txBox="1"/>
            <p:nvPr/>
          </p:nvSpPr>
          <p:spPr>
            <a:xfrm>
              <a:off x="124716" y="282296"/>
              <a:ext cx="3604258" cy="8365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319"/>
                </a:lnSpc>
              </a:pPr>
              <a:r>
                <a:rPr lang="en-US" sz="3799" dirty="0">
                  <a:solidFill>
                    <a:srgbClr val="000000"/>
                  </a:solidFill>
                  <a:latin typeface="Open Sans"/>
                </a:rPr>
                <a:t> </a:t>
              </a:r>
              <a:r>
                <a:rPr lang="en-US" sz="3799" dirty="0" err="1">
                  <a:solidFill>
                    <a:srgbClr val="000000"/>
                  </a:solidFill>
                  <a:latin typeface="Open Sans"/>
                </a:rPr>
                <a:t>Cafétéria</a:t>
              </a:r>
              <a:endParaRPr lang="en-US" sz="3799" dirty="0">
                <a:solidFill>
                  <a:srgbClr val="000000"/>
                </a:solidFill>
                <a:latin typeface="Open Sans"/>
              </a:endParaRPr>
            </a:p>
          </p:txBody>
        </p:sp>
        <p:grpSp>
          <p:nvGrpSpPr>
            <p:cNvPr id="64" name="Group 64"/>
            <p:cNvGrpSpPr/>
            <p:nvPr/>
          </p:nvGrpSpPr>
          <p:grpSpPr>
            <a:xfrm>
              <a:off x="0" y="594143"/>
              <a:ext cx="323953" cy="323953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66" name="TextBox 6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67" name="Group 67"/>
            <p:cNvGrpSpPr>
              <a:grpSpLocks noChangeAspect="1"/>
            </p:cNvGrpSpPr>
            <p:nvPr/>
          </p:nvGrpSpPr>
          <p:grpSpPr>
            <a:xfrm>
              <a:off x="3392680" y="0"/>
              <a:ext cx="1397019" cy="1391562"/>
              <a:chOff x="0" y="0"/>
              <a:chExt cx="6502400" cy="64770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-23042" y="119185"/>
                <a:ext cx="6542159" cy="6244242"/>
              </a:xfrm>
              <a:custGeom>
                <a:avLst/>
                <a:gdLst/>
                <a:ahLst/>
                <a:cxnLst/>
                <a:rect l="l" t="t" r="r" b="b"/>
                <a:pathLst>
                  <a:path w="6542159" h="6244242">
                    <a:moveTo>
                      <a:pt x="3271080" y="4996"/>
                    </a:moveTo>
                    <a:cubicBezTo>
                      <a:pt x="2154117" y="0"/>
                      <a:pt x="1119857" y="593026"/>
                      <a:pt x="559929" y="1559521"/>
                    </a:cubicBezTo>
                    <a:cubicBezTo>
                      <a:pt x="0" y="2526015"/>
                      <a:pt x="0" y="3718228"/>
                      <a:pt x="559929" y="4684723"/>
                    </a:cubicBezTo>
                    <a:cubicBezTo>
                      <a:pt x="1119857" y="5651217"/>
                      <a:pt x="2154117" y="6244243"/>
                      <a:pt x="3271080" y="6239248"/>
                    </a:cubicBezTo>
                    <a:cubicBezTo>
                      <a:pt x="4388043" y="6244243"/>
                      <a:pt x="5422303" y="5651217"/>
                      <a:pt x="5982231" y="4684723"/>
                    </a:cubicBezTo>
                    <a:cubicBezTo>
                      <a:pt x="6542160" y="3718229"/>
                      <a:pt x="6542160" y="2526015"/>
                      <a:pt x="5982231" y="1559521"/>
                    </a:cubicBezTo>
                    <a:cubicBezTo>
                      <a:pt x="5422303" y="593027"/>
                      <a:pt x="4388043" y="1"/>
                      <a:pt x="3271080" y="4996"/>
                    </a:cubicBezTo>
                    <a:close/>
                  </a:path>
                </a:pathLst>
              </a:custGeom>
              <a:blipFill>
                <a:blip r:embed="rId10"/>
                <a:stretch>
                  <a:fillRect l="-20637" t="-36958" r="223" b="-24401"/>
                </a:stretch>
              </a:blipFill>
            </p:spPr>
          </p:sp>
          <p:sp>
            <p:nvSpPr>
              <p:cNvPr id="69" name="Freeform 69"/>
              <p:cNvSpPr/>
              <p:nvPr/>
            </p:nvSpPr>
            <p:spPr>
              <a:xfrm>
                <a:off x="73038" y="66269"/>
                <a:ext cx="6350000" cy="6349987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87">
                    <a:moveTo>
                      <a:pt x="3175000" y="6349987"/>
                    </a:moveTo>
                    <a:cubicBezTo>
                      <a:pt x="1424279" y="6349987"/>
                      <a:pt x="0" y="4925733"/>
                      <a:pt x="0" y="3175038"/>
                    </a:cubicBezTo>
                    <a:cubicBezTo>
                      <a:pt x="0" y="1424317"/>
                      <a:pt x="1424292" y="0"/>
                      <a:pt x="3175000" y="0"/>
                    </a:cubicBezTo>
                    <a:cubicBezTo>
                      <a:pt x="4925733" y="0"/>
                      <a:pt x="6350000" y="1424330"/>
                      <a:pt x="6350000" y="3175038"/>
                    </a:cubicBezTo>
                    <a:cubicBezTo>
                      <a:pt x="6350000" y="4925720"/>
                      <a:pt x="4925733" y="6349987"/>
                      <a:pt x="3175000" y="6349987"/>
                    </a:cubicBezTo>
                    <a:close/>
                    <a:moveTo>
                      <a:pt x="3175000" y="115760"/>
                    </a:moveTo>
                    <a:cubicBezTo>
                      <a:pt x="1488135" y="115760"/>
                      <a:pt x="115760" y="1488148"/>
                      <a:pt x="115760" y="3175038"/>
                    </a:cubicBezTo>
                    <a:cubicBezTo>
                      <a:pt x="115760" y="4861915"/>
                      <a:pt x="1488135" y="6234265"/>
                      <a:pt x="3175000" y="6234265"/>
                    </a:cubicBezTo>
                    <a:cubicBezTo>
                      <a:pt x="4861852" y="6234265"/>
                      <a:pt x="6234265" y="4861890"/>
                      <a:pt x="6234265" y="3175038"/>
                    </a:cubicBezTo>
                    <a:cubicBezTo>
                      <a:pt x="6234265" y="1488148"/>
                      <a:pt x="4861852" y="115760"/>
                      <a:pt x="3175000" y="11576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grpSp>
        <p:nvGrpSpPr>
          <p:cNvPr id="70" name="Group 70"/>
          <p:cNvGrpSpPr/>
          <p:nvPr/>
        </p:nvGrpSpPr>
        <p:grpSpPr>
          <a:xfrm>
            <a:off x="10256304" y="1759646"/>
            <a:ext cx="242965" cy="242965"/>
            <a:chOff x="0" y="0"/>
            <a:chExt cx="812800" cy="812800"/>
          </a:xfrm>
        </p:grpSpPr>
        <p:sp>
          <p:nvSpPr>
            <p:cNvPr id="71" name="Freeform 7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72" name="TextBox 7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6" name="Freeform 76"/>
          <p:cNvSpPr/>
          <p:nvPr/>
        </p:nvSpPr>
        <p:spPr>
          <a:xfrm>
            <a:off x="262280" y="5468924"/>
            <a:ext cx="1435745" cy="1875350"/>
          </a:xfrm>
          <a:custGeom>
            <a:avLst/>
            <a:gdLst/>
            <a:ahLst/>
            <a:cxnLst/>
            <a:rect l="l" t="t" r="r" b="b"/>
            <a:pathLst>
              <a:path w="1435745" h="1875350">
                <a:moveTo>
                  <a:pt x="0" y="0"/>
                </a:moveTo>
                <a:lnTo>
                  <a:pt x="1435745" y="0"/>
                </a:lnTo>
                <a:lnTo>
                  <a:pt x="1435745" y="1875350"/>
                </a:lnTo>
                <a:lnTo>
                  <a:pt x="0" y="187535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t="-19057" b="-16833"/>
            </a:stretch>
          </a:blipFill>
        </p:spPr>
      </p:sp>
      <p:sp>
        <p:nvSpPr>
          <p:cNvPr id="77" name="Freeform 77"/>
          <p:cNvSpPr/>
          <p:nvPr/>
        </p:nvSpPr>
        <p:spPr>
          <a:xfrm>
            <a:off x="1755175" y="5392817"/>
            <a:ext cx="1414309" cy="1911636"/>
          </a:xfrm>
          <a:custGeom>
            <a:avLst/>
            <a:gdLst/>
            <a:ahLst/>
            <a:cxnLst/>
            <a:rect l="l" t="t" r="r" b="b"/>
            <a:pathLst>
              <a:path w="1414309" h="1911636">
                <a:moveTo>
                  <a:pt x="0" y="0"/>
                </a:moveTo>
                <a:lnTo>
                  <a:pt x="1414309" y="0"/>
                </a:lnTo>
                <a:lnTo>
                  <a:pt x="1414309" y="1911635"/>
                </a:lnTo>
                <a:lnTo>
                  <a:pt x="0" y="191163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t="-21114" r="-9389" b="-22538"/>
            </a:stretch>
          </a:blipFill>
        </p:spPr>
      </p:sp>
      <p:sp>
        <p:nvSpPr>
          <p:cNvPr id="78" name="Freeform 78"/>
          <p:cNvSpPr/>
          <p:nvPr/>
        </p:nvSpPr>
        <p:spPr>
          <a:xfrm>
            <a:off x="3306566" y="5515321"/>
            <a:ext cx="1375129" cy="1782556"/>
          </a:xfrm>
          <a:custGeom>
            <a:avLst/>
            <a:gdLst/>
            <a:ahLst/>
            <a:cxnLst/>
            <a:rect l="l" t="t" r="r" b="b"/>
            <a:pathLst>
              <a:path w="1375129" h="1782556">
                <a:moveTo>
                  <a:pt x="0" y="0"/>
                </a:moveTo>
                <a:lnTo>
                  <a:pt x="1375129" y="0"/>
                </a:lnTo>
                <a:lnTo>
                  <a:pt x="1375129" y="1782556"/>
                </a:lnTo>
                <a:lnTo>
                  <a:pt x="0" y="178255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t="-15947" b="-20982"/>
            </a:stretch>
          </a:blipFill>
        </p:spPr>
      </p:sp>
      <p:sp>
        <p:nvSpPr>
          <p:cNvPr id="79" name="Freeform 79"/>
          <p:cNvSpPr/>
          <p:nvPr/>
        </p:nvSpPr>
        <p:spPr>
          <a:xfrm>
            <a:off x="4776945" y="5475901"/>
            <a:ext cx="1247563" cy="1861397"/>
          </a:xfrm>
          <a:custGeom>
            <a:avLst/>
            <a:gdLst/>
            <a:ahLst/>
            <a:cxnLst/>
            <a:rect l="l" t="t" r="r" b="b"/>
            <a:pathLst>
              <a:path w="1247563" h="1861397">
                <a:moveTo>
                  <a:pt x="0" y="0"/>
                </a:moveTo>
                <a:lnTo>
                  <a:pt x="1247563" y="0"/>
                </a:lnTo>
                <a:lnTo>
                  <a:pt x="1247563" y="1861397"/>
                </a:lnTo>
                <a:lnTo>
                  <a:pt x="0" y="186139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b="-18965"/>
            </a:stretch>
          </a:blipFill>
        </p:spPr>
      </p:sp>
      <p:sp>
        <p:nvSpPr>
          <p:cNvPr id="80" name="Freeform 80"/>
          <p:cNvSpPr/>
          <p:nvPr/>
        </p:nvSpPr>
        <p:spPr>
          <a:xfrm>
            <a:off x="6077447" y="5475901"/>
            <a:ext cx="1435950" cy="1861397"/>
          </a:xfrm>
          <a:custGeom>
            <a:avLst/>
            <a:gdLst/>
            <a:ahLst/>
            <a:cxnLst/>
            <a:rect l="l" t="t" r="r" b="b"/>
            <a:pathLst>
              <a:path w="1435950" h="1861397">
                <a:moveTo>
                  <a:pt x="0" y="0"/>
                </a:moveTo>
                <a:lnTo>
                  <a:pt x="1435950" y="0"/>
                </a:lnTo>
                <a:lnTo>
                  <a:pt x="1435950" y="1861397"/>
                </a:lnTo>
                <a:lnTo>
                  <a:pt x="0" y="186139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t="-16145" b="-20784"/>
            </a:stretch>
          </a:blipFill>
        </p:spPr>
      </p:sp>
      <p:sp>
        <p:nvSpPr>
          <p:cNvPr id="81" name="Freeform 81"/>
          <p:cNvSpPr/>
          <p:nvPr/>
        </p:nvSpPr>
        <p:spPr>
          <a:xfrm>
            <a:off x="7613380" y="5604980"/>
            <a:ext cx="1433079" cy="1732317"/>
          </a:xfrm>
          <a:custGeom>
            <a:avLst/>
            <a:gdLst/>
            <a:ahLst/>
            <a:cxnLst/>
            <a:rect l="l" t="t" r="r" b="b"/>
            <a:pathLst>
              <a:path w="1433079" h="1732317">
                <a:moveTo>
                  <a:pt x="0" y="0"/>
                </a:moveTo>
                <a:lnTo>
                  <a:pt x="1433078" y="0"/>
                </a:lnTo>
                <a:lnTo>
                  <a:pt x="1433078" y="1732318"/>
                </a:lnTo>
                <a:lnTo>
                  <a:pt x="0" y="173231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t="-23389" b="-23449"/>
            </a:stretch>
          </a:blipFill>
        </p:spPr>
      </p:sp>
      <p:grpSp>
        <p:nvGrpSpPr>
          <p:cNvPr id="82" name="Group 82"/>
          <p:cNvGrpSpPr/>
          <p:nvPr/>
        </p:nvGrpSpPr>
        <p:grpSpPr>
          <a:xfrm>
            <a:off x="1038753" y="3004165"/>
            <a:ext cx="431311" cy="215656"/>
            <a:chOff x="0" y="0"/>
            <a:chExt cx="812800" cy="406400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84" name="TextBox 84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1079189" y="3654408"/>
            <a:ext cx="431311" cy="215656"/>
            <a:chOff x="0" y="0"/>
            <a:chExt cx="812800" cy="406400"/>
          </a:xfrm>
        </p:grpSpPr>
        <p:sp>
          <p:nvSpPr>
            <p:cNvPr id="86" name="Freeform 86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87" name="TextBox 87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1065232" y="4811335"/>
            <a:ext cx="431311" cy="215656"/>
            <a:chOff x="0" y="0"/>
            <a:chExt cx="812800" cy="406400"/>
          </a:xfrm>
        </p:grpSpPr>
        <p:sp>
          <p:nvSpPr>
            <p:cNvPr id="89" name="Freeform 89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90" name="TextBox 90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1" name="TextBox 91"/>
          <p:cNvSpPr txBox="1"/>
          <p:nvPr/>
        </p:nvSpPr>
        <p:spPr>
          <a:xfrm>
            <a:off x="10760951" y="3798751"/>
            <a:ext cx="7185588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Open Sans Bold"/>
              </a:rPr>
              <a:t>Le Conseil de Vie Lycéenne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931097" y="8572348"/>
            <a:ext cx="4322290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 dirty="0" err="1">
                <a:solidFill>
                  <a:srgbClr val="000000"/>
                </a:solidFill>
                <a:latin typeface="Open Sans"/>
              </a:rPr>
              <a:t>Maths</a:t>
            </a:r>
            <a:r>
              <a:rPr lang="en-US" sz="3799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3799" dirty="0" err="1">
                <a:solidFill>
                  <a:srgbClr val="000000"/>
                </a:solidFill>
                <a:latin typeface="Open Sans"/>
              </a:rPr>
              <a:t>en</a:t>
            </a:r>
            <a:r>
              <a:rPr lang="en-US" sz="3799" dirty="0">
                <a:solidFill>
                  <a:srgbClr val="000000"/>
                </a:solidFill>
                <a:latin typeface="Open Sans"/>
              </a:rPr>
              <a:t> Jeans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1229037" y="1855121"/>
            <a:ext cx="5718790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19"/>
              </a:lnSpc>
            </a:pPr>
            <a:r>
              <a:rPr lang="en-US" sz="3799" dirty="0" err="1">
                <a:solidFill>
                  <a:srgbClr val="000000"/>
                </a:solidFill>
                <a:latin typeface="Open Sans"/>
              </a:rPr>
              <a:t>Internat</a:t>
            </a:r>
            <a:r>
              <a:rPr lang="en-US" sz="3799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3799" dirty="0" err="1">
                <a:solidFill>
                  <a:srgbClr val="000000"/>
                </a:solidFill>
                <a:latin typeface="Open Sans"/>
              </a:rPr>
              <a:t>d’excellence</a:t>
            </a:r>
            <a:endParaRPr lang="en-US" sz="3799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5" name="TextBox 95"/>
          <p:cNvSpPr txBox="1"/>
          <p:nvPr/>
        </p:nvSpPr>
        <p:spPr>
          <a:xfrm>
            <a:off x="1302904" y="7715915"/>
            <a:ext cx="6395847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 dirty="0" err="1">
                <a:solidFill>
                  <a:srgbClr val="000000"/>
                </a:solidFill>
                <a:latin typeface="Open Sans"/>
              </a:rPr>
              <a:t>Ambassadeurs</a:t>
            </a:r>
            <a:r>
              <a:rPr lang="en-US" sz="3799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3799" dirty="0" err="1">
                <a:solidFill>
                  <a:srgbClr val="000000"/>
                </a:solidFill>
                <a:latin typeface="Open Sans"/>
              </a:rPr>
              <a:t>harcèlement</a:t>
            </a:r>
            <a:endParaRPr lang="en-US" sz="3799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6" name="TextBox 96"/>
          <p:cNvSpPr txBox="1"/>
          <p:nvPr/>
        </p:nvSpPr>
        <p:spPr>
          <a:xfrm>
            <a:off x="10750853" y="8151855"/>
            <a:ext cx="3120507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19"/>
              </a:lnSpc>
            </a:pPr>
            <a:r>
              <a:rPr lang="en-US" sz="3799" dirty="0" err="1">
                <a:solidFill>
                  <a:srgbClr val="000000"/>
                </a:solidFill>
                <a:latin typeface="Open Sans"/>
              </a:rPr>
              <a:t>Partenariats</a:t>
            </a:r>
            <a:endParaRPr lang="en-US" sz="3799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7" name="TextBox 97"/>
          <p:cNvSpPr txBox="1"/>
          <p:nvPr/>
        </p:nvSpPr>
        <p:spPr>
          <a:xfrm>
            <a:off x="1121457" y="97396"/>
            <a:ext cx="14187032" cy="12363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</a:pPr>
            <a:r>
              <a:rPr lang="en-US" sz="7199">
                <a:solidFill>
                  <a:srgbClr val="000000"/>
                </a:solidFill>
                <a:latin typeface="Montserrat Classic Bold"/>
              </a:rPr>
              <a:t>LES + DES LYCÉES SAVIGNAC</a:t>
            </a:r>
          </a:p>
        </p:txBody>
      </p:sp>
      <p:sp>
        <p:nvSpPr>
          <p:cNvPr id="98" name="TextBox 98"/>
          <p:cNvSpPr txBox="1"/>
          <p:nvPr/>
        </p:nvSpPr>
        <p:spPr>
          <a:xfrm>
            <a:off x="10788090" y="8988752"/>
            <a:ext cx="38647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319"/>
              </a:lnSpc>
            </a:pPr>
            <a:r>
              <a:rPr lang="en-US" sz="3799" dirty="0">
                <a:solidFill>
                  <a:srgbClr val="000000"/>
                </a:solidFill>
                <a:latin typeface="Open Sans"/>
              </a:rPr>
              <a:t>Foyer des </a:t>
            </a:r>
            <a:r>
              <a:rPr lang="en-US" sz="3799" dirty="0" err="1">
                <a:solidFill>
                  <a:srgbClr val="000000"/>
                </a:solidFill>
                <a:latin typeface="Open Sans"/>
              </a:rPr>
              <a:t>élèves</a:t>
            </a:r>
            <a:endParaRPr lang="en-US" sz="3799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9" name="TextBox 99"/>
          <p:cNvSpPr txBox="1"/>
          <p:nvPr/>
        </p:nvSpPr>
        <p:spPr>
          <a:xfrm>
            <a:off x="10760951" y="1631824"/>
            <a:ext cx="6857171" cy="211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  <a:spcBef>
                <a:spcPct val="0"/>
              </a:spcBef>
            </a:pPr>
            <a:r>
              <a:rPr lang="en-US" sz="3000" dirty="0">
                <a:solidFill>
                  <a:srgbClr val="000000"/>
                </a:solidFill>
                <a:latin typeface="Open Sans Bold"/>
              </a:rPr>
              <a:t>Maison Des </a:t>
            </a:r>
            <a:r>
              <a:rPr lang="en-US" sz="3000" dirty="0" err="1">
                <a:solidFill>
                  <a:srgbClr val="000000"/>
                </a:solidFill>
                <a:latin typeface="Open Sans Bold"/>
              </a:rPr>
              <a:t>Lycéens</a:t>
            </a:r>
            <a:endParaRPr lang="en-US" sz="3000" dirty="0">
              <a:solidFill>
                <a:srgbClr val="000000"/>
              </a:solidFill>
              <a:latin typeface="Open Sans Bold"/>
            </a:endParaRPr>
          </a:p>
          <a:p>
            <a:pPr>
              <a:lnSpc>
                <a:spcPts val="4200"/>
              </a:lnSpc>
              <a:spcBef>
                <a:spcPct val="0"/>
              </a:spcBef>
            </a:pPr>
            <a:r>
              <a:rPr lang="en-US" sz="2800" dirty="0" err="1">
                <a:solidFill>
                  <a:srgbClr val="000000"/>
                </a:solidFill>
                <a:latin typeface="Open Sans"/>
              </a:rPr>
              <a:t>une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association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d’élèves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souhaitant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améliorer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le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confort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de la vie au lycée pour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s’y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épanouir</a:t>
            </a:r>
            <a:endParaRPr lang="en-US" sz="2800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0" name="TextBox 100"/>
          <p:cNvSpPr txBox="1"/>
          <p:nvPr/>
        </p:nvSpPr>
        <p:spPr>
          <a:xfrm>
            <a:off x="10818483" y="3866492"/>
            <a:ext cx="7742726" cy="2106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33"/>
              </a:lnSpc>
            </a:pPr>
            <a:endParaRPr dirty="0"/>
          </a:p>
          <a:p>
            <a:pPr>
              <a:lnSpc>
                <a:spcPts val="3111"/>
              </a:lnSpc>
            </a:pPr>
            <a:r>
              <a:rPr lang="en-US" sz="2800" dirty="0">
                <a:solidFill>
                  <a:srgbClr val="000000"/>
                </a:solidFill>
                <a:latin typeface="Open Sans"/>
              </a:rPr>
              <a:t>un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groupe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d’élèves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élu.e.s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qui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s’investissent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activement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dans la vie de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l’établissement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à travers de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nombreux</a:t>
            </a:r>
            <a:r>
              <a:rPr lang="en-US" sz="28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Open Sans"/>
              </a:rPr>
              <a:t>projets</a:t>
            </a:r>
            <a:endParaRPr lang="en-US" sz="2800" dirty="0">
              <a:solidFill>
                <a:srgbClr val="000000"/>
              </a:solidFill>
              <a:latin typeface="Open Sans"/>
            </a:endParaRPr>
          </a:p>
          <a:p>
            <a:pPr>
              <a:lnSpc>
                <a:spcPts val="3733"/>
              </a:lnSpc>
              <a:spcBef>
                <a:spcPct val="0"/>
              </a:spcBef>
            </a:pPr>
            <a:endParaRPr lang="en-US" sz="2222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1" name="TextBox 101"/>
          <p:cNvSpPr txBox="1"/>
          <p:nvPr/>
        </p:nvSpPr>
        <p:spPr>
          <a:xfrm>
            <a:off x="1686929" y="2823996"/>
            <a:ext cx="4953572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 err="1">
                <a:solidFill>
                  <a:srgbClr val="000000"/>
                </a:solidFill>
                <a:latin typeface="Open Sans"/>
              </a:rPr>
              <a:t>Activités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sportives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en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 soirée</a:t>
            </a:r>
          </a:p>
        </p:txBody>
      </p:sp>
      <p:sp>
        <p:nvSpPr>
          <p:cNvPr id="102" name="TextBox 102"/>
          <p:cNvSpPr txBox="1"/>
          <p:nvPr/>
        </p:nvSpPr>
        <p:spPr>
          <a:xfrm>
            <a:off x="1667288" y="3457007"/>
            <a:ext cx="8619796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000000"/>
                </a:solidFill>
                <a:latin typeface="Open Sans"/>
              </a:rPr>
              <a:t>Soirée à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thèmes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000000"/>
                </a:solidFill>
                <a:latin typeface="Open Sans"/>
              </a:rPr>
              <a:t>( jeux de sociétés,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échecs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, blind test,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cinéma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...)</a:t>
            </a:r>
          </a:p>
        </p:txBody>
      </p:sp>
      <p:sp>
        <p:nvSpPr>
          <p:cNvPr id="103" name="TextBox 103"/>
          <p:cNvSpPr txBox="1"/>
          <p:nvPr/>
        </p:nvSpPr>
        <p:spPr>
          <a:xfrm>
            <a:off x="1670391" y="4647635"/>
            <a:ext cx="7707220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000000"/>
                </a:solidFill>
                <a:latin typeface="Open Sans"/>
              </a:rPr>
              <a:t>Ateliers de </a:t>
            </a:r>
            <a:r>
              <a:rPr lang="en-US" sz="3000" dirty="0" err="1">
                <a:solidFill>
                  <a:srgbClr val="000000"/>
                </a:solidFill>
                <a:latin typeface="Open Sans"/>
              </a:rPr>
              <a:t>sophrologie</a:t>
            </a:r>
            <a:r>
              <a:rPr lang="en-US" sz="3000" dirty="0">
                <a:solidFill>
                  <a:srgbClr val="000000"/>
                </a:solidFill>
                <a:latin typeface="Open Sans"/>
              </a:rPr>
              <a:t> et gestion du stress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CA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301677" y="841157"/>
            <a:ext cx="9807414" cy="9807414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5882"/>
              </a:srgbClr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836337" y="1893008"/>
            <a:ext cx="13369047" cy="1192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360"/>
              </a:lnSpc>
            </a:pPr>
            <a:r>
              <a:rPr lang="en-US" sz="8000">
                <a:solidFill>
                  <a:srgbClr val="03989E"/>
                </a:solidFill>
                <a:latin typeface="Montserrat Classic Bold"/>
              </a:rPr>
              <a:t>Journée Portes Ouvertes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5664096" y="-1498702"/>
            <a:ext cx="3978450" cy="3978450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5057538" y="454777"/>
            <a:ext cx="1147846" cy="114784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52400" y="-21111"/>
            <a:ext cx="6874002" cy="2743200"/>
          </a:xfrm>
          <a:custGeom>
            <a:avLst/>
            <a:gdLst/>
            <a:ahLst/>
            <a:cxnLst/>
            <a:rect l="l" t="t" r="r" b="b"/>
            <a:pathLst>
              <a:path w="6874002" h="2743200">
                <a:moveTo>
                  <a:pt x="0" y="0"/>
                </a:moveTo>
                <a:lnTo>
                  <a:pt x="6874002" y="0"/>
                </a:lnTo>
                <a:lnTo>
                  <a:pt x="6874002" y="2743200"/>
                </a:lnTo>
                <a:lnTo>
                  <a:pt x="0" y="2743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" b="-16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262027" y="7544563"/>
            <a:ext cx="2999432" cy="1994622"/>
          </a:xfrm>
          <a:custGeom>
            <a:avLst/>
            <a:gdLst/>
            <a:ahLst/>
            <a:cxnLst/>
            <a:rect l="l" t="t" r="r" b="b"/>
            <a:pathLst>
              <a:path w="2999432" h="1994622">
                <a:moveTo>
                  <a:pt x="0" y="0"/>
                </a:moveTo>
                <a:lnTo>
                  <a:pt x="2999432" y="0"/>
                </a:lnTo>
                <a:lnTo>
                  <a:pt x="2999432" y="1994622"/>
                </a:lnTo>
                <a:lnTo>
                  <a:pt x="0" y="19946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403562" y="7978649"/>
            <a:ext cx="1496540" cy="1858892"/>
          </a:xfrm>
          <a:custGeom>
            <a:avLst/>
            <a:gdLst/>
            <a:ahLst/>
            <a:cxnLst/>
            <a:rect l="l" t="t" r="r" b="b"/>
            <a:pathLst>
              <a:path w="1496540" h="1858892">
                <a:moveTo>
                  <a:pt x="0" y="0"/>
                </a:moveTo>
                <a:lnTo>
                  <a:pt x="1496539" y="0"/>
                </a:lnTo>
                <a:lnTo>
                  <a:pt x="1496539" y="1858892"/>
                </a:lnTo>
                <a:lnTo>
                  <a:pt x="0" y="18588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1096" r="-100556"/>
            </a:stretch>
          </a:blipFill>
        </p:spPr>
      </p:sp>
      <p:sp>
        <p:nvSpPr>
          <p:cNvPr id="15" name="Freeform 15">
            <a:hlinkClick r:id="rId5" tooltip="https://www.instagram.com/p/CoDSDa5Ik3a/?img_index=1"/>
          </p:cNvPr>
          <p:cNvSpPr/>
          <p:nvPr/>
        </p:nvSpPr>
        <p:spPr>
          <a:xfrm>
            <a:off x="10759532" y="8728554"/>
            <a:ext cx="883203" cy="880995"/>
          </a:xfrm>
          <a:custGeom>
            <a:avLst/>
            <a:gdLst/>
            <a:ahLst/>
            <a:cxnLst/>
            <a:rect l="l" t="t" r="r" b="b"/>
            <a:pathLst>
              <a:path w="883203" h="880995">
                <a:moveTo>
                  <a:pt x="0" y="0"/>
                </a:moveTo>
                <a:lnTo>
                  <a:pt x="883203" y="0"/>
                </a:lnTo>
                <a:lnTo>
                  <a:pt x="883203" y="880995"/>
                </a:lnTo>
                <a:lnTo>
                  <a:pt x="0" y="8809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4409328" y="8618220"/>
            <a:ext cx="3379818" cy="1219321"/>
          </a:xfrm>
          <a:custGeom>
            <a:avLst/>
            <a:gdLst/>
            <a:ahLst/>
            <a:cxnLst/>
            <a:rect l="l" t="t" r="r" b="b"/>
            <a:pathLst>
              <a:path w="3379818" h="1219321">
                <a:moveTo>
                  <a:pt x="0" y="0"/>
                </a:moveTo>
                <a:lnTo>
                  <a:pt x="3379818" y="0"/>
                </a:lnTo>
                <a:lnTo>
                  <a:pt x="3379818" y="1219321"/>
                </a:lnTo>
                <a:lnTo>
                  <a:pt x="0" y="12193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5292" b="-21401"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2295048" y="3485588"/>
            <a:ext cx="13369047" cy="2616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178"/>
              </a:lnSpc>
            </a:pPr>
            <a:r>
              <a:rPr lang="en-US" sz="8699" dirty="0">
                <a:solidFill>
                  <a:srgbClr val="000000"/>
                </a:solidFill>
                <a:latin typeface="Montserrat Classic Bold"/>
              </a:rPr>
              <a:t>Samedi 8 </a:t>
            </a:r>
            <a:r>
              <a:rPr lang="en-US" sz="8699" dirty="0" err="1">
                <a:solidFill>
                  <a:srgbClr val="000000"/>
                </a:solidFill>
                <a:latin typeface="Montserrat Classic Bold"/>
              </a:rPr>
              <a:t>février</a:t>
            </a:r>
            <a:r>
              <a:rPr lang="en-US" sz="8699" dirty="0">
                <a:solidFill>
                  <a:srgbClr val="000000"/>
                </a:solidFill>
                <a:latin typeface="Montserrat Classic Bold"/>
              </a:rPr>
              <a:t> 2025</a:t>
            </a:r>
          </a:p>
          <a:p>
            <a:pPr algn="ctr">
              <a:lnSpc>
                <a:spcPts val="10178"/>
              </a:lnSpc>
            </a:pPr>
            <a:r>
              <a:rPr lang="en-US" sz="8699" dirty="0">
                <a:solidFill>
                  <a:srgbClr val="000000"/>
                </a:solidFill>
                <a:latin typeface="Montserrat Classic Bold"/>
              </a:rPr>
              <a:t>de 8h30 à 12h30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08806" y="6461959"/>
            <a:ext cx="18424108" cy="6743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65"/>
              </a:lnSpc>
            </a:pPr>
            <a:r>
              <a:rPr lang="en-US" sz="4500" dirty="0">
                <a:solidFill>
                  <a:srgbClr val="03989E"/>
                </a:solidFill>
                <a:latin typeface="Montserrat Classic Bold"/>
              </a:rPr>
              <a:t>Nous </a:t>
            </a:r>
            <a:r>
              <a:rPr lang="en-US" sz="4500" dirty="0" err="1">
                <a:solidFill>
                  <a:srgbClr val="03989E"/>
                </a:solidFill>
                <a:latin typeface="Montserrat Classic Bold"/>
              </a:rPr>
              <a:t>vous</a:t>
            </a:r>
            <a:r>
              <a:rPr lang="en-US" sz="4500" dirty="0">
                <a:solidFill>
                  <a:srgbClr val="03989E"/>
                </a:solidFill>
                <a:latin typeface="Montserrat Classic Bold"/>
              </a:rPr>
              <a:t> </a:t>
            </a:r>
            <a:r>
              <a:rPr lang="en-US" sz="4500" dirty="0" err="1">
                <a:solidFill>
                  <a:srgbClr val="03989E"/>
                </a:solidFill>
                <a:latin typeface="Montserrat Classic Bold"/>
              </a:rPr>
              <a:t>attendons</a:t>
            </a:r>
            <a:r>
              <a:rPr lang="en-US" sz="4500" dirty="0">
                <a:solidFill>
                  <a:srgbClr val="03989E"/>
                </a:solidFill>
                <a:latin typeface="Montserrat Classic Bold"/>
              </a:rPr>
              <a:t> </a:t>
            </a:r>
            <a:r>
              <a:rPr lang="en-US" sz="4500" dirty="0" err="1">
                <a:solidFill>
                  <a:srgbClr val="03989E"/>
                </a:solidFill>
                <a:latin typeface="Montserrat Classic Bold"/>
              </a:rPr>
              <a:t>nombreux</a:t>
            </a:r>
            <a:r>
              <a:rPr lang="en-US" sz="4500" dirty="0">
                <a:solidFill>
                  <a:srgbClr val="03989E"/>
                </a:solidFill>
                <a:latin typeface="Montserrat Classic Bold"/>
              </a:rPr>
              <a:t> et </a:t>
            </a:r>
            <a:r>
              <a:rPr lang="en-US" sz="4500" dirty="0" err="1">
                <a:solidFill>
                  <a:srgbClr val="03989E"/>
                </a:solidFill>
                <a:latin typeface="Montserrat Classic Bold"/>
              </a:rPr>
              <a:t>nombreuses</a:t>
            </a:r>
            <a:r>
              <a:rPr lang="en-US" sz="4500" dirty="0">
                <a:solidFill>
                  <a:srgbClr val="03989E"/>
                </a:solidFill>
                <a:latin typeface="Montserrat Classic Bold"/>
              </a:rPr>
              <a:t> !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959378" y="7978649"/>
            <a:ext cx="5894705" cy="47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  <a:spcBef>
                <a:spcPct val="0"/>
              </a:spcBef>
            </a:pPr>
            <a:r>
              <a:rPr lang="en-US" sz="2899" dirty="0" err="1">
                <a:solidFill>
                  <a:srgbClr val="000000"/>
                </a:solidFill>
                <a:latin typeface="Arimo Bold"/>
              </a:rPr>
              <a:t>Retrouvez</a:t>
            </a:r>
            <a:r>
              <a:rPr lang="en-US" sz="2899" dirty="0">
                <a:solidFill>
                  <a:srgbClr val="000000"/>
                </a:solidFill>
                <a:latin typeface="Arimo Bold"/>
              </a:rPr>
              <a:t>-nous sur les réseaux</a:t>
            </a:r>
            <a:r>
              <a:rPr lang="en-US" sz="2899" dirty="0">
                <a:solidFill>
                  <a:srgbClr val="000000"/>
                </a:solidFill>
                <a:latin typeface="Arimo"/>
              </a:rPr>
              <a:t> 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2D9BDDCB-09F7-846E-9C89-E76E8773A5D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164" y="8541874"/>
            <a:ext cx="1215508" cy="121550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051F37C-DAB0-52D4-7DC6-DDEEC9F47F0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260" y="8712383"/>
            <a:ext cx="899794" cy="89979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D09ACB2-FA29-1A4A-1E35-FA64EDBAAFE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8" t="24105" r="34466" b="25251"/>
          <a:stretch/>
        </p:blipFill>
        <p:spPr>
          <a:xfrm>
            <a:off x="13878672" y="8684415"/>
            <a:ext cx="919445" cy="9083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CA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301677" y="841157"/>
            <a:ext cx="9807414" cy="9807414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5882"/>
              </a:srgbClr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006817" y="119002"/>
            <a:ext cx="8789002" cy="108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541"/>
              </a:lnSpc>
            </a:pPr>
            <a:r>
              <a:rPr lang="en-US" sz="7300" dirty="0">
                <a:solidFill>
                  <a:srgbClr val="000000"/>
                </a:solidFill>
                <a:latin typeface="Montserrat Classic Bold"/>
              </a:rPr>
              <a:t>On parle de nous :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5664096" y="-1498702"/>
            <a:ext cx="3978450" cy="3978450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5409986" y="267234"/>
            <a:ext cx="1147846" cy="114784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07064" y="31173"/>
            <a:ext cx="3598456" cy="1321991"/>
          </a:xfrm>
          <a:custGeom>
            <a:avLst/>
            <a:gdLst/>
            <a:ahLst/>
            <a:cxnLst/>
            <a:rect l="l" t="t" r="r" b="b"/>
            <a:pathLst>
              <a:path w="6874002" h="2743200">
                <a:moveTo>
                  <a:pt x="0" y="0"/>
                </a:moveTo>
                <a:lnTo>
                  <a:pt x="6874002" y="0"/>
                </a:lnTo>
                <a:lnTo>
                  <a:pt x="6874002" y="2743200"/>
                </a:lnTo>
                <a:lnTo>
                  <a:pt x="0" y="2743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" b="-16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82526" y="8637823"/>
            <a:ext cx="2524391" cy="678513"/>
          </a:xfrm>
          <a:custGeom>
            <a:avLst/>
            <a:gdLst/>
            <a:ahLst/>
            <a:cxnLst/>
            <a:rect l="l" t="t" r="r" b="b"/>
            <a:pathLst>
              <a:path w="3870898" h="977370">
                <a:moveTo>
                  <a:pt x="0" y="0"/>
                </a:moveTo>
                <a:lnTo>
                  <a:pt x="3870898" y="0"/>
                </a:lnTo>
                <a:lnTo>
                  <a:pt x="3870898" y="977369"/>
                </a:lnTo>
                <a:lnTo>
                  <a:pt x="0" y="9773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84156" y="1459312"/>
            <a:ext cx="7185854" cy="806931"/>
          </a:xfrm>
          <a:custGeom>
            <a:avLst/>
            <a:gdLst/>
            <a:ahLst/>
            <a:cxnLst/>
            <a:rect l="l" t="t" r="r" b="b"/>
            <a:pathLst>
              <a:path w="7282358" h="854837">
                <a:moveTo>
                  <a:pt x="0" y="0"/>
                </a:moveTo>
                <a:lnTo>
                  <a:pt x="7282358" y="0"/>
                </a:lnTo>
                <a:lnTo>
                  <a:pt x="7282358" y="854837"/>
                </a:lnTo>
                <a:lnTo>
                  <a:pt x="0" y="8548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556" b="-3556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9325966" y="7772697"/>
            <a:ext cx="2524391" cy="678513"/>
          </a:xfrm>
          <a:custGeom>
            <a:avLst/>
            <a:gdLst/>
            <a:ahLst/>
            <a:cxnLst/>
            <a:rect l="l" t="t" r="r" b="b"/>
            <a:pathLst>
              <a:path w="4443522" h="936457">
                <a:moveTo>
                  <a:pt x="0" y="0"/>
                </a:moveTo>
                <a:lnTo>
                  <a:pt x="4443523" y="0"/>
                </a:lnTo>
                <a:lnTo>
                  <a:pt x="4443523" y="936457"/>
                </a:lnTo>
                <a:lnTo>
                  <a:pt x="0" y="9364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869" t="-7770" r="-8257" b="-28748"/>
            </a:stretch>
          </a:blipFill>
        </p:spPr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4DAF1A3-55A3-F897-3D1A-886D30793F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52" y="1407875"/>
            <a:ext cx="7480254" cy="852715"/>
          </a:xfrm>
          <a:prstGeom prst="rect">
            <a:avLst/>
          </a:prstGeom>
        </p:spPr>
      </p:pic>
      <p:sp>
        <p:nvSpPr>
          <p:cNvPr id="16" name="Freeform 16"/>
          <p:cNvSpPr/>
          <p:nvPr/>
        </p:nvSpPr>
        <p:spPr>
          <a:xfrm>
            <a:off x="815493" y="7086185"/>
            <a:ext cx="5616686" cy="3129085"/>
          </a:xfrm>
          <a:custGeom>
            <a:avLst/>
            <a:gdLst/>
            <a:ahLst/>
            <a:cxnLst/>
            <a:rect l="l" t="t" r="r" b="b"/>
            <a:pathLst>
              <a:path w="5616686" h="3129085">
                <a:moveTo>
                  <a:pt x="0" y="0"/>
                </a:moveTo>
                <a:lnTo>
                  <a:pt x="5616686" y="0"/>
                </a:lnTo>
                <a:lnTo>
                  <a:pt x="5616686" y="3129084"/>
                </a:lnTo>
                <a:lnTo>
                  <a:pt x="0" y="31290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383" b="-2383"/>
            </a:stretch>
          </a:blipFill>
        </p:spPr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47014E87-D2AA-1FEC-37D7-9C032BC06B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80" y="2425704"/>
            <a:ext cx="6593156" cy="3997486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8C7DA469-7880-C753-2644-A135F6E68E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12"/>
          <a:stretch/>
        </p:blipFill>
        <p:spPr>
          <a:xfrm>
            <a:off x="11893226" y="2406098"/>
            <a:ext cx="6314871" cy="3598753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40ECE0C-CB7E-D141-762F-1CCEE372CF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0340" y="6219917"/>
            <a:ext cx="5820643" cy="3784075"/>
          </a:xfrm>
          <a:prstGeom prst="rect">
            <a:avLst/>
          </a:prstGeom>
        </p:spPr>
      </p:pic>
      <p:sp>
        <p:nvSpPr>
          <p:cNvPr id="17" name="Freeform 17"/>
          <p:cNvSpPr/>
          <p:nvPr/>
        </p:nvSpPr>
        <p:spPr>
          <a:xfrm>
            <a:off x="313938" y="6799273"/>
            <a:ext cx="6490836" cy="730421"/>
          </a:xfrm>
          <a:custGeom>
            <a:avLst/>
            <a:gdLst/>
            <a:ahLst/>
            <a:cxnLst/>
            <a:rect l="l" t="t" r="r" b="b"/>
            <a:pathLst>
              <a:path w="7092748" h="885539">
                <a:moveTo>
                  <a:pt x="0" y="0"/>
                </a:moveTo>
                <a:lnTo>
                  <a:pt x="7092748" y="0"/>
                </a:lnTo>
                <a:lnTo>
                  <a:pt x="7092748" y="885539"/>
                </a:lnTo>
                <a:lnTo>
                  <a:pt x="0" y="88553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D3377E33-5A06-7F04-45E0-FC89851C3EC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909" y="2425704"/>
            <a:ext cx="3162300" cy="4943475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F0089E52-9406-8105-B2D0-9D32C28A24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688" y="9360653"/>
            <a:ext cx="2331711" cy="6967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598411" y="4001739"/>
            <a:ext cx="7594601" cy="759460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5400000">
            <a:off x="10050385" y="-2985931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/>
          <p:nvPr/>
        </p:nvGrpSpPr>
        <p:grpSpPr>
          <a:xfrm>
            <a:off x="-3883140" y="-2457049"/>
            <a:ext cx="12177482" cy="121774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90672">
            <a:off x="-2707187" y="6761424"/>
            <a:ext cx="5801739" cy="5801739"/>
            <a:chOff x="0" y="0"/>
            <a:chExt cx="3331210" cy="3331210"/>
          </a:xfrm>
        </p:grpSpPr>
        <p:sp>
          <p:nvSpPr>
            <p:cNvPr id="10" name="Freeform 10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17189601" y="311878"/>
            <a:ext cx="716822" cy="716822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831194" y="-4841638"/>
            <a:ext cx="5954261" cy="5954261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AutoShape 20"/>
          <p:cNvSpPr/>
          <p:nvPr/>
        </p:nvSpPr>
        <p:spPr>
          <a:xfrm flipH="1" flipV="1">
            <a:off x="6430487" y="3793795"/>
            <a:ext cx="22909" cy="3379323"/>
          </a:xfrm>
          <a:prstGeom prst="line">
            <a:avLst/>
          </a:prstGeom>
          <a:ln w="9525" cap="flat">
            <a:solidFill>
              <a:srgbClr val="03989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grpSp>
        <p:nvGrpSpPr>
          <p:cNvPr id="24" name="Group 24"/>
          <p:cNvGrpSpPr/>
          <p:nvPr/>
        </p:nvGrpSpPr>
        <p:grpSpPr>
          <a:xfrm>
            <a:off x="976791" y="1498528"/>
            <a:ext cx="5187793" cy="2726261"/>
            <a:chOff x="0" y="0"/>
            <a:chExt cx="1546675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546675" cy="812800"/>
            </a:xfrm>
            <a:custGeom>
              <a:avLst/>
              <a:gdLst/>
              <a:ahLst/>
              <a:cxnLst/>
              <a:rect l="l" t="t" r="r" b="b"/>
              <a:pathLst>
                <a:path w="1546675" h="812800">
                  <a:moveTo>
                    <a:pt x="773337" y="0"/>
                  </a:moveTo>
                  <a:cubicBezTo>
                    <a:pt x="346235" y="0"/>
                    <a:pt x="0" y="181951"/>
                    <a:pt x="0" y="406400"/>
                  </a:cubicBezTo>
                  <a:cubicBezTo>
                    <a:pt x="0" y="630849"/>
                    <a:pt x="346235" y="812800"/>
                    <a:pt x="773337" y="812800"/>
                  </a:cubicBezTo>
                  <a:cubicBezTo>
                    <a:pt x="1200440" y="812800"/>
                    <a:pt x="1546675" y="630849"/>
                    <a:pt x="1546675" y="406400"/>
                  </a:cubicBezTo>
                  <a:cubicBezTo>
                    <a:pt x="1546675" y="181951"/>
                    <a:pt x="1200440" y="0"/>
                    <a:pt x="773337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145001" y="38100"/>
              <a:ext cx="1256673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575754" y="4357736"/>
            <a:ext cx="2726261" cy="272626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955947" y="1545975"/>
            <a:ext cx="5255313" cy="2726261"/>
            <a:chOff x="0" y="0"/>
            <a:chExt cx="1566805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566805" cy="812800"/>
            </a:xfrm>
            <a:custGeom>
              <a:avLst/>
              <a:gdLst/>
              <a:ahLst/>
              <a:cxnLst/>
              <a:rect l="l" t="t" r="r" b="b"/>
              <a:pathLst>
                <a:path w="1566805" h="812800">
                  <a:moveTo>
                    <a:pt x="783402" y="0"/>
                  </a:moveTo>
                  <a:cubicBezTo>
                    <a:pt x="350741" y="0"/>
                    <a:pt x="0" y="181951"/>
                    <a:pt x="0" y="406400"/>
                  </a:cubicBezTo>
                  <a:cubicBezTo>
                    <a:pt x="0" y="630849"/>
                    <a:pt x="350741" y="812800"/>
                    <a:pt x="783402" y="812800"/>
                  </a:cubicBezTo>
                  <a:cubicBezTo>
                    <a:pt x="1216064" y="812800"/>
                    <a:pt x="1566805" y="630849"/>
                    <a:pt x="1566805" y="406400"/>
                  </a:cubicBezTo>
                  <a:cubicBezTo>
                    <a:pt x="1566805" y="181951"/>
                    <a:pt x="1216064" y="0"/>
                    <a:pt x="783402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146888" y="38100"/>
              <a:ext cx="1273029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3454070" y="4363101"/>
            <a:ext cx="2726261" cy="2726261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6800432" y="4401454"/>
            <a:ext cx="2726261" cy="2726261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38" name="TextBox 3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5456361" y="4273661"/>
            <a:ext cx="2726261" cy="2726261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9651946" y="4363101"/>
            <a:ext cx="2726261" cy="2726261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2539508" y="4321518"/>
            <a:ext cx="2726261" cy="2726261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9368652" y="7497590"/>
            <a:ext cx="4501934" cy="2476591"/>
            <a:chOff x="0" y="0"/>
            <a:chExt cx="1356196" cy="685602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356196" cy="685602"/>
            </a:xfrm>
            <a:custGeom>
              <a:avLst/>
              <a:gdLst/>
              <a:ahLst/>
              <a:cxnLst/>
              <a:rect l="l" t="t" r="r" b="b"/>
              <a:pathLst>
                <a:path w="1356196" h="685602">
                  <a:moveTo>
                    <a:pt x="678098" y="0"/>
                  </a:moveTo>
                  <a:cubicBezTo>
                    <a:pt x="303595" y="0"/>
                    <a:pt x="0" y="153477"/>
                    <a:pt x="0" y="342801"/>
                  </a:cubicBezTo>
                  <a:cubicBezTo>
                    <a:pt x="0" y="532125"/>
                    <a:pt x="303595" y="685602"/>
                    <a:pt x="678098" y="685602"/>
                  </a:cubicBezTo>
                  <a:cubicBezTo>
                    <a:pt x="1052601" y="685602"/>
                    <a:pt x="1356196" y="532125"/>
                    <a:pt x="1356196" y="342801"/>
                  </a:cubicBezTo>
                  <a:cubicBezTo>
                    <a:pt x="1356196" y="153477"/>
                    <a:pt x="1052601" y="0"/>
                    <a:pt x="67809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53" name="TextBox 53"/>
            <p:cNvSpPr txBox="1"/>
            <p:nvPr/>
          </p:nvSpPr>
          <p:spPr>
            <a:xfrm>
              <a:off x="127143" y="26175"/>
              <a:ext cx="1101909" cy="5951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4" name="Freeform 54"/>
          <p:cNvSpPr/>
          <p:nvPr/>
        </p:nvSpPr>
        <p:spPr>
          <a:xfrm>
            <a:off x="10506448" y="6276656"/>
            <a:ext cx="1062517" cy="965347"/>
          </a:xfrm>
          <a:custGeom>
            <a:avLst/>
            <a:gdLst/>
            <a:ahLst/>
            <a:cxnLst/>
            <a:rect l="l" t="t" r="r" b="b"/>
            <a:pathLst>
              <a:path w="1062517" h="1062517">
                <a:moveTo>
                  <a:pt x="0" y="0"/>
                </a:moveTo>
                <a:lnTo>
                  <a:pt x="1062518" y="0"/>
                </a:lnTo>
                <a:lnTo>
                  <a:pt x="1062518" y="1062517"/>
                </a:lnTo>
                <a:lnTo>
                  <a:pt x="0" y="10625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5" name="Freeform 55"/>
          <p:cNvSpPr/>
          <p:nvPr/>
        </p:nvSpPr>
        <p:spPr>
          <a:xfrm>
            <a:off x="7547792" y="6190715"/>
            <a:ext cx="1170432" cy="1238552"/>
          </a:xfrm>
          <a:custGeom>
            <a:avLst/>
            <a:gdLst/>
            <a:ahLst/>
            <a:cxnLst/>
            <a:rect l="l" t="t" r="r" b="b"/>
            <a:pathLst>
              <a:path w="1170432" h="1238552">
                <a:moveTo>
                  <a:pt x="0" y="0"/>
                </a:moveTo>
                <a:lnTo>
                  <a:pt x="1170432" y="0"/>
                </a:lnTo>
                <a:lnTo>
                  <a:pt x="1170432" y="1238552"/>
                </a:lnTo>
                <a:lnTo>
                  <a:pt x="0" y="123855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6" name="Freeform 56"/>
          <p:cNvSpPr/>
          <p:nvPr/>
        </p:nvSpPr>
        <p:spPr>
          <a:xfrm>
            <a:off x="13993245" y="6069096"/>
            <a:ext cx="1172900" cy="1217017"/>
          </a:xfrm>
          <a:custGeom>
            <a:avLst/>
            <a:gdLst/>
            <a:ahLst/>
            <a:cxnLst/>
            <a:rect l="l" t="t" r="r" b="b"/>
            <a:pathLst>
              <a:path w="1172900" h="1217017">
                <a:moveTo>
                  <a:pt x="0" y="0"/>
                </a:moveTo>
                <a:lnTo>
                  <a:pt x="1172901" y="0"/>
                </a:lnTo>
                <a:lnTo>
                  <a:pt x="1172901" y="1217017"/>
                </a:lnTo>
                <a:lnTo>
                  <a:pt x="0" y="121701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57" name="Freeform 57"/>
          <p:cNvSpPr/>
          <p:nvPr/>
        </p:nvSpPr>
        <p:spPr>
          <a:xfrm>
            <a:off x="16120312" y="6055649"/>
            <a:ext cx="1643380" cy="1135987"/>
          </a:xfrm>
          <a:custGeom>
            <a:avLst/>
            <a:gdLst/>
            <a:ahLst/>
            <a:cxnLst/>
            <a:rect l="l" t="t" r="r" b="b"/>
            <a:pathLst>
              <a:path w="1643380" h="1135987">
                <a:moveTo>
                  <a:pt x="0" y="0"/>
                </a:moveTo>
                <a:lnTo>
                  <a:pt x="1643380" y="0"/>
                </a:lnTo>
                <a:lnTo>
                  <a:pt x="1643380" y="1135987"/>
                </a:lnTo>
                <a:lnTo>
                  <a:pt x="0" y="113598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58" name="Freeform 58"/>
          <p:cNvSpPr/>
          <p:nvPr/>
        </p:nvSpPr>
        <p:spPr>
          <a:xfrm>
            <a:off x="4352030" y="6493451"/>
            <a:ext cx="963577" cy="963577"/>
          </a:xfrm>
          <a:custGeom>
            <a:avLst/>
            <a:gdLst/>
            <a:ahLst/>
            <a:cxnLst/>
            <a:rect l="l" t="t" r="r" b="b"/>
            <a:pathLst>
              <a:path w="963577" h="963577">
                <a:moveTo>
                  <a:pt x="0" y="0"/>
                </a:moveTo>
                <a:lnTo>
                  <a:pt x="963577" y="0"/>
                </a:lnTo>
                <a:lnTo>
                  <a:pt x="963577" y="963577"/>
                </a:lnTo>
                <a:lnTo>
                  <a:pt x="0" y="96357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9" name="Freeform 59"/>
          <p:cNvSpPr/>
          <p:nvPr/>
        </p:nvSpPr>
        <p:spPr>
          <a:xfrm rot="2001592">
            <a:off x="1048134" y="5534748"/>
            <a:ext cx="1747539" cy="1716957"/>
          </a:xfrm>
          <a:custGeom>
            <a:avLst/>
            <a:gdLst/>
            <a:ahLst/>
            <a:cxnLst/>
            <a:rect l="l" t="t" r="r" b="b"/>
            <a:pathLst>
              <a:path w="1747539" h="1716957">
                <a:moveTo>
                  <a:pt x="0" y="0"/>
                </a:moveTo>
                <a:lnTo>
                  <a:pt x="1747539" y="0"/>
                </a:lnTo>
                <a:lnTo>
                  <a:pt x="1747539" y="1716957"/>
                </a:lnTo>
                <a:lnTo>
                  <a:pt x="0" y="171695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60" name="Freeform 60"/>
          <p:cNvSpPr/>
          <p:nvPr/>
        </p:nvSpPr>
        <p:spPr>
          <a:xfrm>
            <a:off x="12920762" y="6218589"/>
            <a:ext cx="1036088" cy="1036088"/>
          </a:xfrm>
          <a:custGeom>
            <a:avLst/>
            <a:gdLst/>
            <a:ahLst/>
            <a:cxnLst/>
            <a:rect l="l" t="t" r="r" b="b"/>
            <a:pathLst>
              <a:path w="1036088" h="1036088">
                <a:moveTo>
                  <a:pt x="0" y="0"/>
                </a:moveTo>
                <a:lnTo>
                  <a:pt x="1036087" y="0"/>
                </a:lnTo>
                <a:lnTo>
                  <a:pt x="1036087" y="1036088"/>
                </a:lnTo>
                <a:lnTo>
                  <a:pt x="0" y="103608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61" name="TextBox 61"/>
          <p:cNvSpPr txBox="1"/>
          <p:nvPr/>
        </p:nvSpPr>
        <p:spPr>
          <a:xfrm>
            <a:off x="522611" y="625564"/>
            <a:ext cx="17025401" cy="14554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 dirty="0">
                <a:solidFill>
                  <a:srgbClr val="000000"/>
                </a:solidFill>
                <a:latin typeface="Montserrat Classic Bold"/>
              </a:rPr>
              <a:t>LES FORMATIONS AUX LYCÉES SAVIGNAC APRÈS LA CLASSE DE 3ÈME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1181263" y="2217704"/>
            <a:ext cx="4845940" cy="1854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4000" dirty="0">
                <a:solidFill>
                  <a:srgbClr val="000000"/>
                </a:solidFill>
                <a:latin typeface="Arimo Bold"/>
              </a:rPr>
              <a:t>2ⁿᵈᵉ </a:t>
            </a:r>
            <a:r>
              <a:rPr lang="en-US" sz="4000" dirty="0" err="1">
                <a:solidFill>
                  <a:srgbClr val="000000"/>
                </a:solidFill>
                <a:latin typeface="Arimo Bold"/>
              </a:rPr>
              <a:t>générale</a:t>
            </a:r>
            <a:r>
              <a:rPr lang="en-US" sz="4000" dirty="0">
                <a:solidFill>
                  <a:srgbClr val="000000"/>
                </a:solidFill>
                <a:latin typeface="Arimo Bold"/>
              </a:rPr>
              <a:t> et </a:t>
            </a:r>
            <a:r>
              <a:rPr lang="en-US" sz="4000" dirty="0" err="1">
                <a:solidFill>
                  <a:srgbClr val="000000"/>
                </a:solidFill>
                <a:latin typeface="Arimo Bold"/>
              </a:rPr>
              <a:t>technologique</a:t>
            </a:r>
            <a:endParaRPr lang="en-US" sz="4000" dirty="0">
              <a:solidFill>
                <a:srgbClr val="000000"/>
              </a:solidFill>
              <a:latin typeface="Arimo Bold"/>
            </a:endParaRPr>
          </a:p>
          <a:p>
            <a:pPr algn="ctr">
              <a:lnSpc>
                <a:spcPts val="4899"/>
              </a:lnSpc>
            </a:pPr>
            <a:endParaRPr lang="en-US" sz="3499" dirty="0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63" name="TextBox 63"/>
          <p:cNvSpPr txBox="1"/>
          <p:nvPr/>
        </p:nvSpPr>
        <p:spPr>
          <a:xfrm>
            <a:off x="918249" y="5317096"/>
            <a:ext cx="2063338" cy="474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 </a:t>
            </a:r>
            <a:r>
              <a:rPr lang="en-US" sz="2700" dirty="0" err="1">
                <a:solidFill>
                  <a:srgbClr val="000000"/>
                </a:solidFill>
                <a:latin typeface="Arimo Bold"/>
              </a:rPr>
              <a:t>général</a:t>
            </a:r>
            <a:endParaRPr lang="en-US" sz="2700" dirty="0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64" name="TextBox 64"/>
          <p:cNvSpPr txBox="1"/>
          <p:nvPr/>
        </p:nvSpPr>
        <p:spPr>
          <a:xfrm>
            <a:off x="10506448" y="2082130"/>
            <a:ext cx="4215319" cy="21094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00" dirty="0">
                <a:solidFill>
                  <a:srgbClr val="000000"/>
                </a:solidFill>
                <a:latin typeface="Arimo Bold"/>
              </a:rPr>
              <a:t>2ⁿᵈᵉ </a:t>
            </a:r>
            <a:r>
              <a:rPr lang="en-US" sz="4000" dirty="0" err="1">
                <a:solidFill>
                  <a:srgbClr val="000000"/>
                </a:solidFill>
                <a:latin typeface="Arimo Bold"/>
              </a:rPr>
              <a:t>professionnelle</a:t>
            </a:r>
            <a:endParaRPr lang="en-US" sz="4000" dirty="0">
              <a:solidFill>
                <a:srgbClr val="000000"/>
              </a:solidFill>
              <a:latin typeface="Arimo Bold"/>
            </a:endParaRPr>
          </a:p>
          <a:p>
            <a:pPr algn="ctr">
              <a:lnSpc>
                <a:spcPts val="5319"/>
              </a:lnSpc>
            </a:pPr>
            <a:endParaRPr lang="en-US" sz="4099" dirty="0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65" name="TextBox 65"/>
          <p:cNvSpPr txBox="1"/>
          <p:nvPr/>
        </p:nvSpPr>
        <p:spPr>
          <a:xfrm>
            <a:off x="3614161" y="4930680"/>
            <a:ext cx="2460329" cy="1903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</a:t>
            </a:r>
          </a:p>
          <a:p>
            <a:pPr algn="ctr">
              <a:lnSpc>
                <a:spcPts val="3779"/>
              </a:lnSpc>
            </a:pPr>
            <a:r>
              <a:rPr lang="en-US" sz="2700" dirty="0" err="1">
                <a:solidFill>
                  <a:srgbClr val="000000"/>
                </a:solidFill>
                <a:latin typeface="Arimo Bold"/>
              </a:rPr>
              <a:t>technologique</a:t>
            </a:r>
            <a:endParaRPr lang="en-US" sz="2700" dirty="0">
              <a:solidFill>
                <a:srgbClr val="000000"/>
              </a:solidFill>
              <a:latin typeface="Arimo Bold"/>
            </a:endParaRPr>
          </a:p>
          <a:p>
            <a:pPr algn="ctr">
              <a:lnSpc>
                <a:spcPts val="3779"/>
              </a:lnSpc>
            </a:pPr>
            <a:r>
              <a:rPr lang="en-US" sz="2700" dirty="0" err="1">
                <a:solidFill>
                  <a:srgbClr val="000000"/>
                </a:solidFill>
                <a:latin typeface="Arimo Bold"/>
              </a:rPr>
              <a:t>dont</a:t>
            </a:r>
            <a:r>
              <a:rPr lang="en-US" sz="2700" dirty="0">
                <a:solidFill>
                  <a:srgbClr val="000000"/>
                </a:solidFill>
                <a:latin typeface="Arimo Bold"/>
              </a:rPr>
              <a:t> STMG</a:t>
            </a:r>
          </a:p>
          <a:p>
            <a:pPr algn="ctr">
              <a:lnSpc>
                <a:spcPts val="3779"/>
              </a:lnSpc>
            </a:pPr>
            <a:endParaRPr lang="en-US" sz="2700" dirty="0">
              <a:solidFill>
                <a:srgbClr val="000000"/>
              </a:solidFill>
              <a:latin typeface="Arimo Bold"/>
            </a:endParaRPr>
          </a:p>
        </p:txBody>
      </p:sp>
      <p:sp>
        <p:nvSpPr>
          <p:cNvPr id="66" name="TextBox 66"/>
          <p:cNvSpPr txBox="1"/>
          <p:nvPr/>
        </p:nvSpPr>
        <p:spPr>
          <a:xfrm>
            <a:off x="7093854" y="5227314"/>
            <a:ext cx="2191562" cy="931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 PRO MCV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16061151" y="5122335"/>
            <a:ext cx="1664369" cy="950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 PRO BP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0091985" y="5227314"/>
            <a:ext cx="1921241" cy="950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 PRO AGORA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3013312" y="5184052"/>
            <a:ext cx="1922361" cy="950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 dirty="0">
                <a:solidFill>
                  <a:srgbClr val="000000"/>
                </a:solidFill>
                <a:latin typeface="Arimo Bold"/>
              </a:rPr>
              <a:t>BAC PRO BCT</a:t>
            </a:r>
          </a:p>
        </p:txBody>
      </p:sp>
      <p:sp>
        <p:nvSpPr>
          <p:cNvPr id="77" name="TextBox 71">
            <a:extLst>
              <a:ext uri="{FF2B5EF4-FFF2-40B4-BE49-F238E27FC236}">
                <a16:creationId xmlns:a16="http://schemas.microsoft.com/office/drawing/2014/main" id="{A2FE4722-07CB-52B0-223E-EB3D3047A263}"/>
              </a:ext>
            </a:extLst>
          </p:cNvPr>
          <p:cNvSpPr txBox="1"/>
          <p:nvPr/>
        </p:nvSpPr>
        <p:spPr>
          <a:xfrm>
            <a:off x="9876055" y="7799040"/>
            <a:ext cx="3461235" cy="2110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Certificat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de </a:t>
            </a: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spécialisation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</a:t>
            </a:r>
          </a:p>
          <a:p>
            <a:pPr algn="ctr">
              <a:lnSpc>
                <a:spcPts val="4339"/>
              </a:lnSpc>
            </a:pP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Employé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Traiteur</a:t>
            </a:r>
          </a:p>
          <a:p>
            <a:pPr algn="ctr">
              <a:lnSpc>
                <a:spcPts val="3779"/>
              </a:lnSpc>
            </a:pPr>
            <a:endParaRPr lang="en-US" sz="3099" dirty="0">
              <a:solidFill>
                <a:srgbClr val="000000"/>
              </a:solidFill>
              <a:latin typeface="Arimo Bold"/>
            </a:endParaRPr>
          </a:p>
        </p:txBody>
      </p:sp>
      <p:grpSp>
        <p:nvGrpSpPr>
          <p:cNvPr id="78" name="Group 51">
            <a:extLst>
              <a:ext uri="{FF2B5EF4-FFF2-40B4-BE49-F238E27FC236}">
                <a16:creationId xmlns:a16="http://schemas.microsoft.com/office/drawing/2014/main" id="{2DD382EE-BE85-7A3A-9E97-248E390D5B14}"/>
              </a:ext>
            </a:extLst>
          </p:cNvPr>
          <p:cNvGrpSpPr/>
          <p:nvPr/>
        </p:nvGrpSpPr>
        <p:grpSpPr>
          <a:xfrm>
            <a:off x="13893274" y="7590737"/>
            <a:ext cx="4501934" cy="2476591"/>
            <a:chOff x="0" y="0"/>
            <a:chExt cx="1356196" cy="685602"/>
          </a:xfrm>
        </p:grpSpPr>
        <p:sp>
          <p:nvSpPr>
            <p:cNvPr id="79" name="Freeform 52">
              <a:extLst>
                <a:ext uri="{FF2B5EF4-FFF2-40B4-BE49-F238E27FC236}">
                  <a16:creationId xmlns:a16="http://schemas.microsoft.com/office/drawing/2014/main" id="{67172153-4D44-9AD4-9D98-14E03DCDA482}"/>
                </a:ext>
              </a:extLst>
            </p:cNvPr>
            <p:cNvSpPr/>
            <p:nvPr/>
          </p:nvSpPr>
          <p:spPr>
            <a:xfrm>
              <a:off x="0" y="0"/>
              <a:ext cx="1356196" cy="685602"/>
            </a:xfrm>
            <a:custGeom>
              <a:avLst/>
              <a:gdLst/>
              <a:ahLst/>
              <a:cxnLst/>
              <a:rect l="l" t="t" r="r" b="b"/>
              <a:pathLst>
                <a:path w="1356196" h="685602">
                  <a:moveTo>
                    <a:pt x="678098" y="0"/>
                  </a:moveTo>
                  <a:cubicBezTo>
                    <a:pt x="303595" y="0"/>
                    <a:pt x="0" y="153477"/>
                    <a:pt x="0" y="342801"/>
                  </a:cubicBezTo>
                  <a:cubicBezTo>
                    <a:pt x="0" y="532125"/>
                    <a:pt x="303595" y="685602"/>
                    <a:pt x="678098" y="685602"/>
                  </a:cubicBezTo>
                  <a:cubicBezTo>
                    <a:pt x="1052601" y="685602"/>
                    <a:pt x="1356196" y="532125"/>
                    <a:pt x="1356196" y="342801"/>
                  </a:cubicBezTo>
                  <a:cubicBezTo>
                    <a:pt x="1356196" y="153477"/>
                    <a:pt x="1052601" y="0"/>
                    <a:pt x="67809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80" name="TextBox 53">
              <a:extLst>
                <a:ext uri="{FF2B5EF4-FFF2-40B4-BE49-F238E27FC236}">
                  <a16:creationId xmlns:a16="http://schemas.microsoft.com/office/drawing/2014/main" id="{70EF1189-2E87-3E0F-B548-C461141B5B63}"/>
                </a:ext>
              </a:extLst>
            </p:cNvPr>
            <p:cNvSpPr txBox="1"/>
            <p:nvPr/>
          </p:nvSpPr>
          <p:spPr>
            <a:xfrm>
              <a:off x="127143" y="26175"/>
              <a:ext cx="1101909" cy="5951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1" name="Group 51">
            <a:extLst>
              <a:ext uri="{FF2B5EF4-FFF2-40B4-BE49-F238E27FC236}">
                <a16:creationId xmlns:a16="http://schemas.microsoft.com/office/drawing/2014/main" id="{A709F1E2-FD08-C249-DBAE-D10914CE0528}"/>
              </a:ext>
            </a:extLst>
          </p:cNvPr>
          <p:cNvGrpSpPr/>
          <p:nvPr/>
        </p:nvGrpSpPr>
        <p:grpSpPr>
          <a:xfrm>
            <a:off x="4789953" y="7497590"/>
            <a:ext cx="4501934" cy="2476591"/>
            <a:chOff x="0" y="0"/>
            <a:chExt cx="1356196" cy="685602"/>
          </a:xfrm>
        </p:grpSpPr>
        <p:sp>
          <p:nvSpPr>
            <p:cNvPr id="82" name="Freeform 52">
              <a:extLst>
                <a:ext uri="{FF2B5EF4-FFF2-40B4-BE49-F238E27FC236}">
                  <a16:creationId xmlns:a16="http://schemas.microsoft.com/office/drawing/2014/main" id="{9E22AB62-C1E7-FDB2-CB87-62ABDCB3AF8F}"/>
                </a:ext>
              </a:extLst>
            </p:cNvPr>
            <p:cNvSpPr/>
            <p:nvPr/>
          </p:nvSpPr>
          <p:spPr>
            <a:xfrm>
              <a:off x="0" y="0"/>
              <a:ext cx="1356196" cy="685602"/>
            </a:xfrm>
            <a:custGeom>
              <a:avLst/>
              <a:gdLst/>
              <a:ahLst/>
              <a:cxnLst/>
              <a:rect l="l" t="t" r="r" b="b"/>
              <a:pathLst>
                <a:path w="1356196" h="685602">
                  <a:moveTo>
                    <a:pt x="678098" y="0"/>
                  </a:moveTo>
                  <a:cubicBezTo>
                    <a:pt x="303595" y="0"/>
                    <a:pt x="0" y="153477"/>
                    <a:pt x="0" y="342801"/>
                  </a:cubicBezTo>
                  <a:cubicBezTo>
                    <a:pt x="0" y="532125"/>
                    <a:pt x="303595" y="685602"/>
                    <a:pt x="678098" y="685602"/>
                  </a:cubicBezTo>
                  <a:cubicBezTo>
                    <a:pt x="1052601" y="685602"/>
                    <a:pt x="1356196" y="532125"/>
                    <a:pt x="1356196" y="342801"/>
                  </a:cubicBezTo>
                  <a:cubicBezTo>
                    <a:pt x="1356196" y="153477"/>
                    <a:pt x="1052601" y="0"/>
                    <a:pt x="67809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83" name="TextBox 53">
              <a:extLst>
                <a:ext uri="{FF2B5EF4-FFF2-40B4-BE49-F238E27FC236}">
                  <a16:creationId xmlns:a16="http://schemas.microsoft.com/office/drawing/2014/main" id="{0B6E34C5-ACAB-4357-083F-1729D3A25506}"/>
                </a:ext>
              </a:extLst>
            </p:cNvPr>
            <p:cNvSpPr txBox="1"/>
            <p:nvPr/>
          </p:nvSpPr>
          <p:spPr>
            <a:xfrm>
              <a:off x="127143" y="26175"/>
              <a:ext cx="1101909" cy="5951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5" name="TextBox 70">
            <a:extLst>
              <a:ext uri="{FF2B5EF4-FFF2-40B4-BE49-F238E27FC236}">
                <a16:creationId xmlns:a16="http://schemas.microsoft.com/office/drawing/2014/main" id="{FB01AEA8-D62B-B042-9107-5ABD08D864DB}"/>
              </a:ext>
            </a:extLst>
          </p:cNvPr>
          <p:cNvSpPr txBox="1"/>
          <p:nvPr/>
        </p:nvSpPr>
        <p:spPr>
          <a:xfrm>
            <a:off x="4718623" y="7883495"/>
            <a:ext cx="4676178" cy="15629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85"/>
              </a:lnSpc>
            </a:pPr>
            <a:r>
              <a:rPr lang="en-US" sz="2800" dirty="0">
                <a:solidFill>
                  <a:srgbClr val="000000"/>
                </a:solidFill>
                <a:latin typeface="Arimo Bold"/>
              </a:rPr>
              <a:t>BTS MCO</a:t>
            </a:r>
          </a:p>
          <a:p>
            <a:pPr algn="ctr">
              <a:lnSpc>
                <a:spcPts val="4185"/>
              </a:lnSpc>
            </a:pPr>
            <a:r>
              <a:rPr lang="en-US" sz="2800" dirty="0">
                <a:solidFill>
                  <a:srgbClr val="000000"/>
                </a:solidFill>
                <a:latin typeface="Arimo Bold"/>
              </a:rPr>
              <a:t>Management Commercial </a:t>
            </a: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Opérationnel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4253918" y="7823782"/>
            <a:ext cx="3815408" cy="2110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Certificat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de </a:t>
            </a:r>
            <a:r>
              <a:rPr lang="en-US" sz="2800" dirty="0" err="1">
                <a:solidFill>
                  <a:srgbClr val="000000"/>
                </a:solidFill>
                <a:latin typeface="Arimo Bold"/>
              </a:rPr>
              <a:t>spécialisation</a:t>
            </a:r>
            <a:r>
              <a:rPr lang="en-US" sz="2800" dirty="0">
                <a:solidFill>
                  <a:srgbClr val="000000"/>
                </a:solidFill>
                <a:latin typeface="Arimo Bold"/>
              </a:rPr>
              <a:t> </a:t>
            </a:r>
          </a:p>
          <a:p>
            <a:pPr algn="ctr">
              <a:lnSpc>
                <a:spcPts val="4339"/>
              </a:lnSpc>
            </a:pPr>
            <a:r>
              <a:rPr lang="en-US" sz="2800" dirty="0">
                <a:solidFill>
                  <a:srgbClr val="000000"/>
                </a:solidFill>
                <a:latin typeface="Arimo Bold"/>
              </a:rPr>
              <a:t>Pâtisserie de boutique</a:t>
            </a:r>
          </a:p>
          <a:p>
            <a:pPr algn="ctr">
              <a:lnSpc>
                <a:spcPts val="3779"/>
              </a:lnSpc>
            </a:pPr>
            <a:endParaRPr lang="en-US" sz="3099" dirty="0">
              <a:solidFill>
                <a:srgbClr val="000000"/>
              </a:solidFill>
              <a:latin typeface="Arimo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109965" y="-6717007"/>
            <a:ext cx="12177482" cy="1217748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5280122">
            <a:off x="8596712" y="-867843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2" y="0"/>
                </a:lnTo>
                <a:lnTo>
                  <a:pt x="11605212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 rot="10679818">
            <a:off x="8338698" y="-4665166"/>
            <a:ext cx="9643088" cy="9643088"/>
            <a:chOff x="0" y="0"/>
            <a:chExt cx="3331210" cy="3331210"/>
          </a:xfrm>
        </p:grpSpPr>
        <p:sp>
          <p:nvSpPr>
            <p:cNvPr id="7" name="Freeform 7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DDDDDD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8" name="AutoShape 8"/>
          <p:cNvSpPr/>
          <p:nvPr/>
        </p:nvSpPr>
        <p:spPr>
          <a:xfrm>
            <a:off x="3105047" y="3481250"/>
            <a:ext cx="0" cy="716311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>
            <a:off x="3133622" y="5442592"/>
            <a:ext cx="0" cy="716311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AutoShape 10"/>
          <p:cNvSpPr/>
          <p:nvPr/>
        </p:nvSpPr>
        <p:spPr>
          <a:xfrm>
            <a:off x="3119335" y="7361468"/>
            <a:ext cx="0" cy="716311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3186420" y="9258300"/>
            <a:ext cx="0" cy="716311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2" name="Group 12"/>
          <p:cNvGrpSpPr/>
          <p:nvPr/>
        </p:nvGrpSpPr>
        <p:grpSpPr>
          <a:xfrm rot="10730607">
            <a:off x="10187557" y="-3792844"/>
            <a:ext cx="9643088" cy="9643088"/>
            <a:chOff x="0" y="0"/>
            <a:chExt cx="3331210" cy="3331210"/>
          </a:xfrm>
        </p:grpSpPr>
        <p:sp>
          <p:nvSpPr>
            <p:cNvPr id="13" name="Freeform 13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-1143158" y="8926033"/>
            <a:ext cx="2573650" cy="257365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 rot="5400000">
            <a:off x="8559884" y="4424189"/>
            <a:ext cx="840071" cy="598551"/>
          </a:xfrm>
          <a:custGeom>
            <a:avLst/>
            <a:gdLst/>
            <a:ahLst/>
            <a:cxnLst/>
            <a:rect l="l" t="t" r="r" b="b"/>
            <a:pathLst>
              <a:path w="840071" h="598551">
                <a:moveTo>
                  <a:pt x="0" y="0"/>
                </a:moveTo>
                <a:lnTo>
                  <a:pt x="840071" y="0"/>
                </a:lnTo>
                <a:lnTo>
                  <a:pt x="840071" y="598551"/>
                </a:lnTo>
                <a:lnTo>
                  <a:pt x="0" y="5985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791265" y="138555"/>
            <a:ext cx="16705470" cy="2437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19"/>
              </a:lnSpc>
            </a:pPr>
            <a:r>
              <a:rPr lang="en-US" sz="6199">
                <a:solidFill>
                  <a:srgbClr val="000000"/>
                </a:solidFill>
                <a:latin typeface="Montserrat Classic Bold"/>
              </a:rPr>
              <a:t>Comment s’inscrire aux lycées Raymond Savignac ?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77368" y="3252700"/>
            <a:ext cx="1156241" cy="1049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554"/>
              </a:lnSpc>
            </a:pPr>
            <a:r>
              <a:rPr lang="en-US" sz="6110">
                <a:solidFill>
                  <a:srgbClr val="03989E"/>
                </a:solidFill>
                <a:latin typeface="Montserrat Classic Bold"/>
              </a:rPr>
              <a:t>01.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172133" y="3309850"/>
            <a:ext cx="12214124" cy="1522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33"/>
              </a:lnSpc>
            </a:pPr>
            <a:r>
              <a:rPr lang="en-US" sz="2880">
                <a:solidFill>
                  <a:srgbClr val="000000"/>
                </a:solidFill>
                <a:latin typeface="Arimo Bold"/>
              </a:rPr>
              <a:t>2ND TRIMESTRE DE 3EME</a:t>
            </a:r>
          </a:p>
          <a:p>
            <a:pPr algn="ctr">
              <a:lnSpc>
                <a:spcPts val="4033"/>
              </a:lnSpc>
            </a:pPr>
            <a:r>
              <a:rPr lang="en-US" sz="2880">
                <a:solidFill>
                  <a:srgbClr val="000000"/>
                </a:solidFill>
                <a:latin typeface="Arimo"/>
              </a:rPr>
              <a:t>Vœux provisoires des familles et réponse provisoire du conseil de classe</a:t>
            </a:r>
          </a:p>
          <a:p>
            <a:pPr algn="ctr">
              <a:lnSpc>
                <a:spcPts val="4033"/>
              </a:lnSpc>
            </a:pPr>
            <a:endParaRPr lang="en-US" sz="2880">
              <a:solidFill>
                <a:srgbClr val="000000"/>
              </a:solidFill>
              <a:latin typeface="Arimo"/>
            </a:endParaRPr>
          </a:p>
        </p:txBody>
      </p:sp>
      <p:grpSp>
        <p:nvGrpSpPr>
          <p:cNvPr id="21" name="Group 21"/>
          <p:cNvGrpSpPr/>
          <p:nvPr/>
        </p:nvGrpSpPr>
        <p:grpSpPr>
          <a:xfrm>
            <a:off x="1748733" y="6998974"/>
            <a:ext cx="14889719" cy="1441299"/>
            <a:chOff x="0" y="0"/>
            <a:chExt cx="19852959" cy="1921732"/>
          </a:xfrm>
        </p:grpSpPr>
        <p:sp>
          <p:nvSpPr>
            <p:cNvPr id="22" name="TextBox 22"/>
            <p:cNvSpPr txBox="1"/>
            <p:nvPr/>
          </p:nvSpPr>
          <p:spPr>
            <a:xfrm>
              <a:off x="0" y="26267"/>
              <a:ext cx="2101455" cy="13581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554"/>
                </a:lnSpc>
              </a:pPr>
              <a:r>
                <a:rPr lang="en-US" sz="6110">
                  <a:solidFill>
                    <a:srgbClr val="03989E"/>
                  </a:solidFill>
                  <a:latin typeface="Montserrat Classic Bold"/>
                </a:rPr>
                <a:t>03.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1432312" y="-66675"/>
              <a:ext cx="18420646" cy="19884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 Bold"/>
                </a:rPr>
                <a:t>PROCEDURE D’AFFECTATION AFFELNET </a:t>
              </a:r>
            </a:p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"/>
                </a:rPr>
                <a:t> Dossier d’affectation : 1 vœu </a:t>
              </a:r>
              <a:r>
                <a:rPr lang="en-US" sz="2880">
                  <a:solidFill>
                    <a:srgbClr val="000000"/>
                  </a:solidFill>
                  <a:latin typeface="Arimo Bold"/>
                </a:rPr>
                <a:t>=</a:t>
              </a:r>
              <a:r>
                <a:rPr lang="en-US" sz="2880">
                  <a:solidFill>
                    <a:srgbClr val="000000"/>
                  </a:solidFill>
                  <a:latin typeface="Arimo"/>
                </a:rPr>
                <a:t> 1 établissement / 1 voie d’orientation</a:t>
              </a:r>
            </a:p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"/>
                </a:rPr>
                <a:t> Affectation définitive en Juin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865732" y="5218580"/>
            <a:ext cx="13247804" cy="1455999"/>
            <a:chOff x="0" y="0"/>
            <a:chExt cx="17663738" cy="1941332"/>
          </a:xfrm>
        </p:grpSpPr>
        <p:sp>
          <p:nvSpPr>
            <p:cNvPr id="25" name="TextBox 25"/>
            <p:cNvSpPr txBox="1"/>
            <p:nvPr/>
          </p:nvSpPr>
          <p:spPr>
            <a:xfrm>
              <a:off x="0" y="-123825"/>
              <a:ext cx="2153308" cy="13581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554"/>
                </a:lnSpc>
              </a:pPr>
              <a:r>
                <a:rPr lang="en-US" sz="6110">
                  <a:solidFill>
                    <a:srgbClr val="03989E"/>
                  </a:solidFill>
                  <a:latin typeface="Montserrat Classic Bold"/>
                </a:rPr>
                <a:t>02.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586661" y="-66675"/>
              <a:ext cx="16077078" cy="20080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 Bold"/>
                </a:rPr>
                <a:t>3EME TRIMESTRE DE 3EME</a:t>
              </a:r>
            </a:p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"/>
                </a:rPr>
                <a:t>Vœux définitifs des familles et réponse définitive du conseil de classe</a:t>
              </a:r>
            </a:p>
            <a:p>
              <a:pPr algn="ctr">
                <a:lnSpc>
                  <a:spcPts val="4033"/>
                </a:lnSpc>
              </a:pPr>
              <a:endParaRPr lang="en-US" sz="2880">
                <a:solidFill>
                  <a:srgbClr val="000000"/>
                </a:solidFill>
                <a:latin typeface="Arimo"/>
              </a:endParaRP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748733" y="9068923"/>
            <a:ext cx="13055683" cy="1574479"/>
            <a:chOff x="0" y="0"/>
            <a:chExt cx="17407577" cy="2099306"/>
          </a:xfrm>
        </p:grpSpPr>
        <p:sp>
          <p:nvSpPr>
            <p:cNvPr id="28" name="TextBox 28"/>
            <p:cNvSpPr txBox="1"/>
            <p:nvPr/>
          </p:nvSpPr>
          <p:spPr>
            <a:xfrm>
              <a:off x="0" y="-123825"/>
              <a:ext cx="1940666" cy="13581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554"/>
                </a:lnSpc>
              </a:pPr>
              <a:r>
                <a:rPr lang="en-US" sz="6110">
                  <a:solidFill>
                    <a:srgbClr val="03989E"/>
                  </a:solidFill>
                  <a:latin typeface="Montserrat Classic Bold"/>
                </a:rPr>
                <a:t>04.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2673654" y="91299"/>
              <a:ext cx="14733923" cy="20080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 Bold"/>
                </a:rPr>
                <a:t>INSCRIPTION</a:t>
              </a:r>
              <a:r>
                <a:rPr lang="en-US" sz="2880">
                  <a:solidFill>
                    <a:srgbClr val="000000"/>
                  </a:solidFill>
                  <a:latin typeface="Arimo"/>
                </a:rPr>
                <a:t> PAR LA FAMILLE AUPRES DU LYCEE</a:t>
              </a:r>
            </a:p>
            <a:p>
              <a:pPr algn="ctr">
                <a:lnSpc>
                  <a:spcPts val="4033"/>
                </a:lnSpc>
              </a:pPr>
              <a:r>
                <a:rPr lang="en-US" sz="2880">
                  <a:solidFill>
                    <a:srgbClr val="000000"/>
                  </a:solidFill>
                  <a:latin typeface="Arimo"/>
                </a:rPr>
                <a:t>Fin juin-début Juillet</a:t>
              </a:r>
            </a:p>
            <a:p>
              <a:pPr algn="ctr">
                <a:lnSpc>
                  <a:spcPts val="4033"/>
                </a:lnSpc>
              </a:pPr>
              <a:endParaRPr lang="en-US" sz="2880">
                <a:solidFill>
                  <a:srgbClr val="000000"/>
                </a:solidFill>
                <a:latin typeface="Arimo"/>
              </a:endParaRPr>
            </a:p>
          </p:txBody>
        </p:sp>
      </p:grpSp>
      <p:sp>
        <p:nvSpPr>
          <p:cNvPr id="30" name="Freeform 30"/>
          <p:cNvSpPr/>
          <p:nvPr/>
        </p:nvSpPr>
        <p:spPr>
          <a:xfrm rot="5400000">
            <a:off x="8559884" y="6279663"/>
            <a:ext cx="840071" cy="598551"/>
          </a:xfrm>
          <a:custGeom>
            <a:avLst/>
            <a:gdLst/>
            <a:ahLst/>
            <a:cxnLst/>
            <a:rect l="l" t="t" r="r" b="b"/>
            <a:pathLst>
              <a:path w="840071" h="598551">
                <a:moveTo>
                  <a:pt x="0" y="0"/>
                </a:moveTo>
                <a:lnTo>
                  <a:pt x="840071" y="0"/>
                </a:lnTo>
                <a:lnTo>
                  <a:pt x="840071" y="598551"/>
                </a:lnTo>
                <a:lnTo>
                  <a:pt x="0" y="5985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 rot="5400000">
            <a:off x="8662757" y="8543763"/>
            <a:ext cx="719928" cy="512949"/>
          </a:xfrm>
          <a:custGeom>
            <a:avLst/>
            <a:gdLst/>
            <a:ahLst/>
            <a:cxnLst/>
            <a:rect l="l" t="t" r="r" b="b"/>
            <a:pathLst>
              <a:path w="719928" h="512949">
                <a:moveTo>
                  <a:pt x="0" y="0"/>
                </a:moveTo>
                <a:lnTo>
                  <a:pt x="719927" y="0"/>
                </a:lnTo>
                <a:lnTo>
                  <a:pt x="719927" y="512949"/>
                </a:lnTo>
                <a:lnTo>
                  <a:pt x="0" y="51294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1534608" y="80160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603502" y="1862090"/>
            <a:ext cx="12177482" cy="1217748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F929F">
                <a:alpha val="5882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4914075">
            <a:off x="-5493534" y="-2681195"/>
            <a:ext cx="9643088" cy="9643088"/>
            <a:chOff x="0" y="0"/>
            <a:chExt cx="3331210" cy="3331210"/>
          </a:xfrm>
        </p:grpSpPr>
        <p:sp>
          <p:nvSpPr>
            <p:cNvPr id="7" name="Freeform 7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DDDDDD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8" name="Group 8"/>
          <p:cNvGrpSpPr/>
          <p:nvPr/>
        </p:nvGrpSpPr>
        <p:grpSpPr>
          <a:xfrm rot="5400000">
            <a:off x="-5500585" y="-3536508"/>
            <a:ext cx="9343145" cy="9343145"/>
            <a:chOff x="0" y="0"/>
            <a:chExt cx="3331210" cy="3331210"/>
          </a:xfrm>
        </p:grpSpPr>
        <p:sp>
          <p:nvSpPr>
            <p:cNvPr id="9" name="Freeform 9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5481573" y="-3136897"/>
            <a:ext cx="5868360" cy="5868360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-1355466" y="421650"/>
            <a:ext cx="20998931" cy="715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8"/>
              </a:lnSpc>
            </a:pPr>
            <a:r>
              <a:rPr lang="en-US" sz="5200">
                <a:solidFill>
                  <a:srgbClr val="000000"/>
                </a:solidFill>
                <a:latin typeface="Montserrat Classic Bold"/>
              </a:rPr>
              <a:t>LA SECONDE GENERALE ET TECHNOLOGIQUE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6692243" y="9383761"/>
            <a:ext cx="1742109" cy="1742109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3364844" y="3147608"/>
            <a:ext cx="176223" cy="176223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4390" tIns="54390" rIns="54390" bIns="54390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3364844" y="2742785"/>
            <a:ext cx="176223" cy="176223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4390" tIns="54390" rIns="54390" bIns="54390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364844" y="3609580"/>
            <a:ext cx="176223" cy="176223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4390" tIns="54390" rIns="54390" bIns="54390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2090643" y="7402563"/>
            <a:ext cx="1104700" cy="1706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934"/>
              </a:lnSpc>
            </a:pPr>
            <a:r>
              <a:rPr lang="en-US" sz="9945" spc="828">
                <a:solidFill>
                  <a:srgbClr val="CDCABB"/>
                </a:solidFill>
                <a:latin typeface="Arial Bold"/>
              </a:rPr>
              <a:t>+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9914970" y="2580260"/>
            <a:ext cx="8231231" cy="5648949"/>
            <a:chOff x="0" y="0"/>
            <a:chExt cx="10974975" cy="7531931"/>
          </a:xfrm>
        </p:grpSpPr>
        <p:sp>
          <p:nvSpPr>
            <p:cNvPr id="28" name="TextBox 28"/>
            <p:cNvSpPr txBox="1"/>
            <p:nvPr/>
          </p:nvSpPr>
          <p:spPr>
            <a:xfrm>
              <a:off x="516005" y="-171450"/>
              <a:ext cx="10458970" cy="77033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Français : 4h 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Mathématiques : 4h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Histoire-géographie : 3h Ens. Moral et Civique : 0,5h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 spc="-102">
                  <a:solidFill>
                    <a:srgbClr val="000000"/>
                  </a:solidFill>
                  <a:latin typeface="Arimo"/>
                </a:rPr>
                <a:t>Langues vivantes A et B (anglais, espagnol, allemand) : 5h30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Sciences Economiques et Sociales : 2h 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Sciences de la Vie et de la Terre : 1h30 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Physique-chimie : 2h30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Education Physique et Sportive : 2 h </a:t>
              </a:r>
            </a:p>
            <a:p>
              <a:pPr algn="just">
                <a:lnSpc>
                  <a:spcPts val="4682"/>
                </a:lnSpc>
              </a:pPr>
              <a:r>
                <a:rPr lang="en-US" sz="2490">
                  <a:solidFill>
                    <a:srgbClr val="000000"/>
                  </a:solidFill>
                  <a:latin typeface="Arimo"/>
                </a:rPr>
                <a:t>Sciences Numériques et technologie : 1h30</a:t>
              </a:r>
            </a:p>
            <a:p>
              <a:pPr>
                <a:lnSpc>
                  <a:spcPts val="3985"/>
                </a:lnSpc>
              </a:pPr>
              <a:endParaRPr lang="en-US" sz="2490">
                <a:solidFill>
                  <a:srgbClr val="000000"/>
                </a:solidFill>
                <a:latin typeface="Arimo"/>
              </a:endParaRPr>
            </a:p>
          </p:txBody>
        </p:sp>
        <p:grpSp>
          <p:nvGrpSpPr>
            <p:cNvPr id="29" name="Group 29"/>
            <p:cNvGrpSpPr/>
            <p:nvPr/>
          </p:nvGrpSpPr>
          <p:grpSpPr>
            <a:xfrm>
              <a:off x="26952" y="114446"/>
              <a:ext cx="323953" cy="323953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31" name="TextBox 31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26952" y="837993"/>
              <a:ext cx="323953" cy="323953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34" name="TextBox 34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6737" y="1669947"/>
              <a:ext cx="323953" cy="323953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37" name="TextBox 37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6737" y="2438400"/>
              <a:ext cx="323953" cy="323953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40" name="TextBox 4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0" y="4051710"/>
              <a:ext cx="323953" cy="323953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43" name="TextBox 4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0" y="4820164"/>
              <a:ext cx="323953" cy="323953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46" name="TextBox 4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0" y="5651868"/>
              <a:ext cx="323953" cy="323953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49" name="TextBox 49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15037" y="6424832"/>
              <a:ext cx="323953" cy="323953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52" name="TextBox 52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6952" y="3245055"/>
              <a:ext cx="323953" cy="323953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DCABB"/>
              </a:solidFill>
            </p:spPr>
          </p:sp>
          <p:sp>
            <p:nvSpPr>
              <p:cNvPr id="55" name="TextBox 5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sp>
        <p:nvSpPr>
          <p:cNvPr id="56" name="Freeform 56"/>
          <p:cNvSpPr/>
          <p:nvPr/>
        </p:nvSpPr>
        <p:spPr>
          <a:xfrm rot="6152402">
            <a:off x="-325102" y="281133"/>
            <a:ext cx="2716694" cy="2669152"/>
          </a:xfrm>
          <a:custGeom>
            <a:avLst/>
            <a:gdLst/>
            <a:ahLst/>
            <a:cxnLst/>
            <a:rect l="l" t="t" r="r" b="b"/>
            <a:pathLst>
              <a:path w="2716694" h="2669152">
                <a:moveTo>
                  <a:pt x="0" y="0"/>
                </a:moveTo>
                <a:lnTo>
                  <a:pt x="2716693" y="0"/>
                </a:lnTo>
                <a:lnTo>
                  <a:pt x="2716693" y="2669151"/>
                </a:lnTo>
                <a:lnTo>
                  <a:pt x="0" y="26691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57" name="Group 57"/>
          <p:cNvGrpSpPr/>
          <p:nvPr/>
        </p:nvGrpSpPr>
        <p:grpSpPr>
          <a:xfrm>
            <a:off x="3364844" y="3999957"/>
            <a:ext cx="176223" cy="176223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9" name="TextBox 5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83503" tIns="83503" rIns="83503" bIns="83503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3364844" y="5061879"/>
            <a:ext cx="176223" cy="176223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62" name="TextBox 6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83503" tIns="83503" rIns="83503" bIns="83503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3364844" y="7626544"/>
            <a:ext cx="176223" cy="176223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65" name="TextBox 6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83503" tIns="83503" rIns="83503" bIns="83503" rtlCol="0" anchor="ctr"/>
            <a:lstStyle/>
            <a:p>
              <a:pPr algn="ctr">
                <a:lnSpc>
                  <a:spcPts val="266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6" name="Freeform 66"/>
          <p:cNvSpPr/>
          <p:nvPr/>
        </p:nvSpPr>
        <p:spPr>
          <a:xfrm>
            <a:off x="2883392" y="5586609"/>
            <a:ext cx="5653890" cy="1794364"/>
          </a:xfrm>
          <a:custGeom>
            <a:avLst/>
            <a:gdLst/>
            <a:ahLst/>
            <a:cxnLst/>
            <a:rect l="l" t="t" r="r" b="b"/>
            <a:pathLst>
              <a:path w="5653890" h="1794364">
                <a:moveTo>
                  <a:pt x="0" y="0"/>
                </a:moveTo>
                <a:lnTo>
                  <a:pt x="5653891" y="0"/>
                </a:lnTo>
                <a:lnTo>
                  <a:pt x="5653891" y="1794364"/>
                </a:lnTo>
                <a:lnTo>
                  <a:pt x="0" y="17943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84980" b="-25080"/>
            </a:stretch>
          </a:blipFill>
        </p:spPr>
      </p:sp>
      <p:sp>
        <p:nvSpPr>
          <p:cNvPr id="67" name="Freeform 67"/>
          <p:cNvSpPr/>
          <p:nvPr/>
        </p:nvSpPr>
        <p:spPr>
          <a:xfrm>
            <a:off x="2883392" y="8109953"/>
            <a:ext cx="5653890" cy="2028588"/>
          </a:xfrm>
          <a:custGeom>
            <a:avLst/>
            <a:gdLst/>
            <a:ahLst/>
            <a:cxnLst/>
            <a:rect l="l" t="t" r="r" b="b"/>
            <a:pathLst>
              <a:path w="5653890" h="2028588">
                <a:moveTo>
                  <a:pt x="0" y="0"/>
                </a:moveTo>
                <a:lnTo>
                  <a:pt x="5653891" y="0"/>
                </a:lnTo>
                <a:lnTo>
                  <a:pt x="5653891" y="2028588"/>
                </a:lnTo>
                <a:lnTo>
                  <a:pt x="0" y="202858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180043" b="-214668"/>
            </a:stretch>
          </a:blipFill>
        </p:spPr>
      </p:sp>
      <p:grpSp>
        <p:nvGrpSpPr>
          <p:cNvPr id="68" name="Group 68"/>
          <p:cNvGrpSpPr/>
          <p:nvPr/>
        </p:nvGrpSpPr>
        <p:grpSpPr>
          <a:xfrm>
            <a:off x="-271101" y="8809237"/>
            <a:ext cx="1742109" cy="1742109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70" name="TextBox 7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1" name="Freeform 71"/>
          <p:cNvSpPr/>
          <p:nvPr/>
        </p:nvSpPr>
        <p:spPr>
          <a:xfrm>
            <a:off x="373183" y="5771196"/>
            <a:ext cx="2257728" cy="1425191"/>
          </a:xfrm>
          <a:custGeom>
            <a:avLst/>
            <a:gdLst/>
            <a:ahLst/>
            <a:cxnLst/>
            <a:rect l="l" t="t" r="r" b="b"/>
            <a:pathLst>
              <a:path w="2257728" h="1425191">
                <a:moveTo>
                  <a:pt x="0" y="0"/>
                </a:moveTo>
                <a:lnTo>
                  <a:pt x="2257727" y="0"/>
                </a:lnTo>
                <a:lnTo>
                  <a:pt x="2257727" y="1425190"/>
                </a:lnTo>
                <a:lnTo>
                  <a:pt x="0" y="142519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72" name="Freeform 72"/>
          <p:cNvSpPr/>
          <p:nvPr/>
        </p:nvSpPr>
        <p:spPr>
          <a:xfrm>
            <a:off x="1640716" y="8109953"/>
            <a:ext cx="1089855" cy="1487856"/>
          </a:xfrm>
          <a:custGeom>
            <a:avLst/>
            <a:gdLst/>
            <a:ahLst/>
            <a:cxnLst/>
            <a:rect l="l" t="t" r="r" b="b"/>
            <a:pathLst>
              <a:path w="1089855" h="1487856">
                <a:moveTo>
                  <a:pt x="0" y="0"/>
                </a:moveTo>
                <a:lnTo>
                  <a:pt x="1089854" y="0"/>
                </a:lnTo>
                <a:lnTo>
                  <a:pt x="1089854" y="1487856"/>
                </a:lnTo>
                <a:lnTo>
                  <a:pt x="0" y="148785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3" name="TextBox 73"/>
          <p:cNvSpPr txBox="1"/>
          <p:nvPr/>
        </p:nvSpPr>
        <p:spPr>
          <a:xfrm>
            <a:off x="3842560" y="2621055"/>
            <a:ext cx="4482198" cy="12807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 dirty="0">
                <a:solidFill>
                  <a:srgbClr val="000000"/>
                </a:solidFill>
                <a:latin typeface="Arimo"/>
              </a:rPr>
              <a:t>Allemand LVC : 3h</a:t>
            </a:r>
          </a:p>
          <a:p>
            <a:pPr algn="l">
              <a:lnSpc>
                <a:spcPts val="3359"/>
              </a:lnSpc>
            </a:pPr>
            <a:r>
              <a:rPr lang="en-US" sz="2799" dirty="0">
                <a:solidFill>
                  <a:srgbClr val="000000"/>
                </a:solidFill>
                <a:latin typeface="Arimo"/>
              </a:rPr>
              <a:t>Occitan :            2h</a:t>
            </a:r>
          </a:p>
          <a:p>
            <a:pPr algn="l">
              <a:lnSpc>
                <a:spcPts val="3359"/>
              </a:lnSpc>
            </a:pPr>
            <a:r>
              <a:rPr lang="en-US" sz="2799" dirty="0">
                <a:solidFill>
                  <a:srgbClr val="000000"/>
                </a:solidFill>
                <a:latin typeface="Arimo"/>
              </a:rPr>
              <a:t>Sciences de Labo:   1h30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6481174" y="1328767"/>
            <a:ext cx="12323639" cy="11055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2799">
                <a:solidFill>
                  <a:srgbClr val="000000"/>
                </a:solidFill>
                <a:latin typeface="Arimo"/>
              </a:rPr>
              <a:t>ENSEIGNEMENTS COMMUNS </a:t>
            </a:r>
          </a:p>
          <a:p>
            <a:pPr algn="ctr">
              <a:lnSpc>
                <a:spcPts val="4479"/>
              </a:lnSpc>
            </a:pPr>
            <a:r>
              <a:rPr lang="en-US" sz="2799">
                <a:solidFill>
                  <a:srgbClr val="000000"/>
                </a:solidFill>
                <a:latin typeface="Arimo"/>
              </a:rPr>
              <a:t>           Pour tous les élèves  </a:t>
            </a:r>
            <a:r>
              <a:rPr lang="en-US" sz="2799">
                <a:solidFill>
                  <a:srgbClr val="000000"/>
                </a:solidFill>
                <a:latin typeface="Arimo Bold"/>
              </a:rPr>
              <a:t>26h30/semaine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0506564" y="8434043"/>
            <a:ext cx="6752736" cy="1727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82"/>
              </a:lnSpc>
            </a:pPr>
            <a:r>
              <a:rPr lang="en-US" sz="2490">
                <a:solidFill>
                  <a:srgbClr val="000000"/>
                </a:solidFill>
                <a:latin typeface="Arimo"/>
              </a:rPr>
              <a:t>Education à l’orientation</a:t>
            </a:r>
          </a:p>
          <a:p>
            <a:pPr>
              <a:lnSpc>
                <a:spcPts val="4682"/>
              </a:lnSpc>
            </a:pPr>
            <a:r>
              <a:rPr lang="en-US" sz="2490">
                <a:solidFill>
                  <a:srgbClr val="000000"/>
                </a:solidFill>
                <a:latin typeface="Arimo"/>
              </a:rPr>
              <a:t>Accompagnement Personnalisé 1h30/semaine Tutorat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1988348" y="1477737"/>
            <a:ext cx="7629559" cy="976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endParaRPr/>
          </a:p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Arimo"/>
              </a:rPr>
              <a:t>Pour tous les élèves en seconde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3264846" y="1443067"/>
            <a:ext cx="5473065" cy="500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Arimo"/>
              </a:rPr>
              <a:t>ENSEIGNEMENTS OPTIONNELS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3861872" y="3797392"/>
            <a:ext cx="6336101" cy="500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Arimo"/>
              </a:rPr>
              <a:t>Latin :                3h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3842560" y="4904355"/>
            <a:ext cx="6336101" cy="500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Arimo Bold"/>
              </a:rPr>
              <a:t>Section euro anglais : 2h 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3861872" y="7426366"/>
            <a:ext cx="6336101" cy="500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Arimo Bold"/>
              </a:rPr>
              <a:t>Section sportive Danse : 3h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5036342" y="4042830"/>
            <a:ext cx="766784" cy="11853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283"/>
              </a:lnSpc>
            </a:pPr>
            <a:r>
              <a:rPr lang="en-US" sz="6902" spc="575">
                <a:solidFill>
                  <a:srgbClr val="03989E"/>
                </a:solidFill>
                <a:latin typeface="Arial Bold"/>
              </a:rPr>
              <a:t>+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28061" y="-2046068"/>
            <a:ext cx="12177482" cy="1217748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5280122">
            <a:off x="9281751" y="92152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9365681" y="186693"/>
            <a:ext cx="12177482" cy="121774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3597505" y="1028700"/>
            <a:ext cx="2095528" cy="2087342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443" r="-118757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5377375" y="-1115861"/>
            <a:ext cx="3494044" cy="4231904"/>
            <a:chOff x="0" y="0"/>
            <a:chExt cx="6350000" cy="769096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7690969"/>
            </a:xfrm>
            <a:custGeom>
              <a:avLst/>
              <a:gdLst/>
              <a:ahLst/>
              <a:cxnLst/>
              <a:rect l="l" t="t" r="r" b="b"/>
              <a:pathLst>
                <a:path w="6350000" h="7690969">
                  <a:moveTo>
                    <a:pt x="6350000" y="3845531"/>
                  </a:moveTo>
                  <a:cubicBezTo>
                    <a:pt x="6350000" y="5969247"/>
                    <a:pt x="4928476" y="7690969"/>
                    <a:pt x="3175000" y="7690969"/>
                  </a:cubicBezTo>
                  <a:cubicBezTo>
                    <a:pt x="1421498" y="7690969"/>
                    <a:pt x="0" y="5969247"/>
                    <a:pt x="0" y="3845531"/>
                  </a:cubicBezTo>
                  <a:cubicBezTo>
                    <a:pt x="0" y="1721707"/>
                    <a:pt x="1421498" y="0"/>
                    <a:pt x="3175000" y="0"/>
                  </a:cubicBezTo>
                  <a:cubicBezTo>
                    <a:pt x="4928502" y="0"/>
                    <a:pt x="6350000" y="1721707"/>
                    <a:pt x="6350000" y="3845531"/>
                  </a:cubicBezTo>
                  <a:close/>
                </a:path>
              </a:pathLst>
            </a:custGeom>
            <a:blipFill>
              <a:blip r:embed="rId5"/>
              <a:stretch>
                <a:fillRect l="-35827" t="-121625" b="-21084"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15198833" y="-2694721"/>
            <a:ext cx="3672586" cy="3672586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780144" y="0"/>
            <a:ext cx="1551487" cy="1551487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-3909957" y="8534677"/>
            <a:ext cx="6437648" cy="643764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702321" y="4862309"/>
            <a:ext cx="10170939" cy="602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368"/>
              </a:lnSpc>
            </a:pPr>
            <a:r>
              <a:rPr lang="en-US" sz="2400" dirty="0">
                <a:solidFill>
                  <a:srgbClr val="000000"/>
                </a:solidFill>
                <a:latin typeface="Arimo"/>
              </a:rPr>
              <a:t>Histoire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Géographie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Géopolitique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et Sciences Politiques (HGGSP)</a:t>
            </a:r>
          </a:p>
          <a:p>
            <a:pPr algn="just">
              <a:lnSpc>
                <a:spcPts val="4368"/>
              </a:lnSpc>
            </a:pPr>
            <a:r>
              <a:rPr lang="en-US" sz="2400" dirty="0" err="1">
                <a:solidFill>
                  <a:srgbClr val="000000"/>
                </a:solidFill>
                <a:latin typeface="Arimo"/>
              </a:rPr>
              <a:t>Humanités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, Littérature et Philosophie (HLP)</a:t>
            </a:r>
          </a:p>
          <a:p>
            <a:pPr algn="just">
              <a:lnSpc>
                <a:spcPts val="4368"/>
              </a:lnSpc>
            </a:pPr>
            <a:r>
              <a:rPr lang="en-US" sz="2400" dirty="0" err="1">
                <a:solidFill>
                  <a:srgbClr val="000000"/>
                </a:solidFill>
                <a:latin typeface="Arimo"/>
              </a:rPr>
              <a:t>Langues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Littératures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et Cultures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Étrangères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et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Régionales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:</a:t>
            </a:r>
          </a:p>
          <a:p>
            <a:pPr algn="just">
              <a:lnSpc>
                <a:spcPts val="4368"/>
              </a:lnSpc>
            </a:pPr>
            <a:r>
              <a:rPr lang="en-US" sz="2400" dirty="0" err="1">
                <a:solidFill>
                  <a:srgbClr val="000000"/>
                </a:solidFill>
                <a:latin typeface="Arimo"/>
              </a:rPr>
              <a:t>Anglais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-Monde Contemporain (AMC)</a:t>
            </a:r>
          </a:p>
          <a:p>
            <a:pPr algn="just">
              <a:lnSpc>
                <a:spcPts val="4368"/>
              </a:lnSpc>
            </a:pPr>
            <a:r>
              <a:rPr lang="en-US" sz="2400" dirty="0" err="1">
                <a:solidFill>
                  <a:srgbClr val="000000"/>
                </a:solidFill>
                <a:latin typeface="Arimo"/>
              </a:rPr>
              <a:t>Mathématiques</a:t>
            </a:r>
            <a:endParaRPr lang="en-US" sz="2400" dirty="0">
              <a:solidFill>
                <a:srgbClr val="000000"/>
              </a:solidFill>
              <a:latin typeface="Arimo"/>
            </a:endParaRPr>
          </a:p>
          <a:p>
            <a:pPr algn="just">
              <a:lnSpc>
                <a:spcPts val="4368"/>
              </a:lnSpc>
            </a:pPr>
            <a:r>
              <a:rPr lang="en-US" sz="2400" dirty="0">
                <a:solidFill>
                  <a:srgbClr val="000000"/>
                </a:solidFill>
                <a:latin typeface="Arimo"/>
              </a:rPr>
              <a:t>Physique-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chimie</a:t>
            </a:r>
            <a:endParaRPr lang="en-US" sz="2400" dirty="0">
              <a:solidFill>
                <a:srgbClr val="000000"/>
              </a:solidFill>
              <a:latin typeface="Arimo"/>
            </a:endParaRPr>
          </a:p>
          <a:p>
            <a:pPr algn="just">
              <a:lnSpc>
                <a:spcPts val="4368"/>
              </a:lnSpc>
            </a:pPr>
            <a:r>
              <a:rPr lang="en-US" sz="2400" dirty="0">
                <a:solidFill>
                  <a:srgbClr val="000000"/>
                </a:solidFill>
                <a:latin typeface="Arimo"/>
              </a:rPr>
              <a:t>Sciences de la vie (SVT)</a:t>
            </a:r>
          </a:p>
          <a:p>
            <a:pPr algn="just">
              <a:lnSpc>
                <a:spcPts val="4368"/>
              </a:lnSpc>
            </a:pPr>
            <a:r>
              <a:rPr lang="en-US" sz="2400" dirty="0">
                <a:solidFill>
                  <a:srgbClr val="000000"/>
                </a:solidFill>
                <a:latin typeface="Arimo"/>
              </a:rPr>
              <a:t>Sciences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économiques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et </a:t>
            </a:r>
            <a:r>
              <a:rPr lang="en-US" sz="2400" dirty="0" err="1">
                <a:solidFill>
                  <a:srgbClr val="000000"/>
                </a:solidFill>
                <a:latin typeface="Arimo"/>
              </a:rPr>
              <a:t>sociales</a:t>
            </a:r>
            <a:r>
              <a:rPr lang="en-US" sz="2400" dirty="0">
                <a:solidFill>
                  <a:srgbClr val="000000"/>
                </a:solidFill>
                <a:latin typeface="Arimo"/>
              </a:rPr>
              <a:t> (SES)</a:t>
            </a:r>
          </a:p>
          <a:p>
            <a:pPr algn="just">
              <a:lnSpc>
                <a:spcPts val="4368"/>
              </a:lnSpc>
            </a:pPr>
            <a:endParaRPr lang="en-US" sz="2400" dirty="0">
              <a:solidFill>
                <a:srgbClr val="000000"/>
              </a:solidFill>
              <a:latin typeface="Arimo"/>
            </a:endParaRPr>
          </a:p>
          <a:p>
            <a:pPr algn="just">
              <a:lnSpc>
                <a:spcPts val="4512"/>
              </a:lnSpc>
            </a:pPr>
            <a:endParaRPr lang="en-US" sz="2400" dirty="0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3840"/>
              </a:lnSpc>
            </a:pPr>
            <a:endParaRPr lang="en-US" sz="2400" dirty="0">
              <a:solidFill>
                <a:srgbClr val="000000"/>
              </a:solidFill>
              <a:latin typeface="Arimo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336649" y="3909719"/>
            <a:ext cx="242965" cy="242965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336649" y="4461123"/>
            <a:ext cx="242965" cy="242965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36649" y="5075563"/>
            <a:ext cx="242965" cy="242965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336649" y="6159646"/>
            <a:ext cx="242965" cy="242965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336649" y="6707411"/>
            <a:ext cx="242965" cy="24296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8" name="TextBox 3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336649" y="7298935"/>
            <a:ext cx="242965" cy="24296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36649" y="7846700"/>
            <a:ext cx="242965" cy="24296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336649" y="8413194"/>
            <a:ext cx="242965" cy="24296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336649" y="8951434"/>
            <a:ext cx="242965" cy="24296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108512" y="1699477"/>
            <a:ext cx="1840376" cy="1660939"/>
          </a:xfrm>
          <a:custGeom>
            <a:avLst/>
            <a:gdLst/>
            <a:ahLst/>
            <a:cxnLst/>
            <a:rect l="l" t="t" r="r" b="b"/>
            <a:pathLst>
              <a:path w="1840376" h="1660939">
                <a:moveTo>
                  <a:pt x="0" y="0"/>
                </a:moveTo>
                <a:lnTo>
                  <a:pt x="1840376" y="0"/>
                </a:lnTo>
                <a:lnTo>
                  <a:pt x="1840376" y="1660939"/>
                </a:lnTo>
                <a:lnTo>
                  <a:pt x="0" y="16609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2" name="TextBox 52"/>
          <p:cNvSpPr txBox="1"/>
          <p:nvPr/>
        </p:nvSpPr>
        <p:spPr>
          <a:xfrm>
            <a:off x="10100240" y="3001603"/>
            <a:ext cx="8591568" cy="6924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7"/>
              </a:lnSpc>
              <a:spcBef>
                <a:spcPct val="0"/>
              </a:spcBef>
            </a:pPr>
            <a:r>
              <a:rPr lang="en-US" sz="3862">
                <a:solidFill>
                  <a:srgbClr val="000000"/>
                </a:solidFill>
                <a:latin typeface="Arimo"/>
              </a:rPr>
              <a:t>ENSEIGNEMENTS OPTIONNELS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241240" y="3667286"/>
            <a:ext cx="6691968" cy="57956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2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Cordées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de la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réussite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: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programme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d’égalité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des chances :  Ambition Etudes Santé (AES) et DISPO</a:t>
            </a:r>
          </a:p>
          <a:p>
            <a:pPr>
              <a:lnSpc>
                <a:spcPts val="3496"/>
              </a:lnSpc>
            </a:pPr>
            <a:r>
              <a:rPr lang="en-US" sz="2497" dirty="0" err="1">
                <a:solidFill>
                  <a:srgbClr val="000000"/>
                </a:solidFill>
                <a:latin typeface="Arimo"/>
              </a:rPr>
              <a:t>Dispositif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Sup sciences et santé,</a:t>
            </a:r>
          </a:p>
          <a:p>
            <a:pPr>
              <a:lnSpc>
                <a:spcPts val="3496"/>
              </a:lnSpc>
            </a:pPr>
            <a:r>
              <a:rPr lang="en-US" sz="2497" dirty="0" err="1">
                <a:solidFill>
                  <a:srgbClr val="000000"/>
                </a:solidFill>
                <a:latin typeface="Arimo"/>
              </a:rPr>
              <a:t>accompagnement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innovant </a:t>
            </a:r>
          </a:p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Section sportive Danse </a:t>
            </a:r>
          </a:p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Section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européenne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anglais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</a:t>
            </a:r>
          </a:p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Allemand LVC            </a:t>
            </a:r>
          </a:p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Latin </a:t>
            </a:r>
          </a:p>
          <a:p>
            <a:pPr>
              <a:lnSpc>
                <a:spcPts val="3496"/>
              </a:lnSpc>
            </a:pPr>
            <a:r>
              <a:rPr lang="en-US" sz="2497" dirty="0">
                <a:solidFill>
                  <a:srgbClr val="000000"/>
                </a:solidFill>
                <a:latin typeface="Arimo"/>
              </a:rPr>
              <a:t>Occitan </a:t>
            </a:r>
          </a:p>
          <a:p>
            <a:pPr>
              <a:lnSpc>
                <a:spcPts val="3496"/>
              </a:lnSpc>
            </a:pPr>
            <a:r>
              <a:rPr lang="en-US" sz="2497" dirty="0" err="1">
                <a:solidFill>
                  <a:srgbClr val="000000"/>
                </a:solidFill>
                <a:latin typeface="Arimo"/>
              </a:rPr>
              <a:t>Maths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complémentaires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                </a:t>
            </a:r>
          </a:p>
          <a:p>
            <a:pPr>
              <a:lnSpc>
                <a:spcPts val="3496"/>
              </a:lnSpc>
            </a:pPr>
            <a:r>
              <a:rPr lang="en-US" sz="2497" dirty="0" err="1">
                <a:solidFill>
                  <a:srgbClr val="000000"/>
                </a:solidFill>
                <a:latin typeface="Arimo"/>
              </a:rPr>
              <a:t>Maths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experts</a:t>
            </a:r>
          </a:p>
          <a:p>
            <a:pPr>
              <a:lnSpc>
                <a:spcPts val="3496"/>
              </a:lnSpc>
            </a:pPr>
            <a:r>
              <a:rPr lang="en-US" sz="2497" dirty="0" err="1">
                <a:solidFill>
                  <a:srgbClr val="000000"/>
                </a:solidFill>
                <a:latin typeface="Arimo"/>
              </a:rPr>
              <a:t>Maths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497" dirty="0" err="1">
                <a:solidFill>
                  <a:srgbClr val="000000"/>
                </a:solidFill>
                <a:latin typeface="Arimo"/>
              </a:rPr>
              <a:t>en</a:t>
            </a:r>
            <a:r>
              <a:rPr lang="en-US" sz="2497" dirty="0">
                <a:solidFill>
                  <a:srgbClr val="000000"/>
                </a:solidFill>
                <a:latin typeface="Arimo"/>
              </a:rPr>
              <a:t> Jeans</a:t>
            </a:r>
          </a:p>
        </p:txBody>
      </p:sp>
      <p:grpSp>
        <p:nvGrpSpPr>
          <p:cNvPr id="55" name="Group 55"/>
          <p:cNvGrpSpPr/>
          <p:nvPr/>
        </p:nvGrpSpPr>
        <p:grpSpPr>
          <a:xfrm>
            <a:off x="10739968" y="3796471"/>
            <a:ext cx="431311" cy="215656"/>
            <a:chOff x="0" y="0"/>
            <a:chExt cx="812800" cy="4064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57" name="TextBox 57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289725" y="221831"/>
            <a:ext cx="15975233" cy="887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Montserrat Classic Bold"/>
              </a:rPr>
              <a:t>LA PREMIERE ET LA TERMINALE GENERALE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-691133" y="1757147"/>
            <a:ext cx="13909653" cy="17461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38"/>
              </a:lnSpc>
            </a:pPr>
            <a:r>
              <a:rPr lang="en-US" sz="4052">
                <a:solidFill>
                  <a:srgbClr val="000000"/>
                </a:solidFill>
                <a:latin typeface="Arimo"/>
              </a:rPr>
              <a:t>ENSEIGNEMENTS DE SPECIALITE</a:t>
            </a:r>
          </a:p>
          <a:p>
            <a:pPr algn="ctr">
              <a:lnSpc>
                <a:spcPts val="4538"/>
              </a:lnSpc>
            </a:pPr>
            <a:r>
              <a:rPr lang="en-US" sz="4052">
                <a:solidFill>
                  <a:srgbClr val="000000"/>
                </a:solidFill>
                <a:latin typeface="Arimo Bold"/>
              </a:rPr>
              <a:t>3 EDS en 1ère (3X4h)</a:t>
            </a:r>
          </a:p>
          <a:p>
            <a:pPr algn="ctr">
              <a:lnSpc>
                <a:spcPts val="4538"/>
              </a:lnSpc>
            </a:pPr>
            <a:r>
              <a:rPr lang="en-US" sz="4052">
                <a:solidFill>
                  <a:srgbClr val="000000"/>
                </a:solidFill>
                <a:latin typeface="Arimo Bold"/>
              </a:rPr>
              <a:t>2 EDS en Terminale (2X6h)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702321" y="3852569"/>
            <a:ext cx="9024679" cy="834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</a:pPr>
            <a:r>
              <a:rPr lang="en-US" sz="2399">
                <a:solidFill>
                  <a:srgbClr val="000000"/>
                </a:solidFill>
                <a:latin typeface="Arimo"/>
              </a:rPr>
              <a:t>Éducation physique, pratiques et culture sportives (EPPCS)</a:t>
            </a:r>
          </a:p>
          <a:p>
            <a:pPr>
              <a:lnSpc>
                <a:spcPts val="3359"/>
              </a:lnSpc>
              <a:spcBef>
                <a:spcPct val="0"/>
              </a:spcBef>
            </a:pPr>
            <a:endParaRPr lang="en-US" sz="2399">
              <a:solidFill>
                <a:srgbClr val="000000"/>
              </a:solidFill>
              <a:latin typeface="Arimo"/>
            </a:endParaRPr>
          </a:p>
        </p:txBody>
      </p:sp>
      <p:sp>
        <p:nvSpPr>
          <p:cNvPr id="61" name="TextBox 61"/>
          <p:cNvSpPr txBox="1"/>
          <p:nvPr/>
        </p:nvSpPr>
        <p:spPr>
          <a:xfrm>
            <a:off x="702321" y="4410280"/>
            <a:ext cx="6190797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mo"/>
              </a:rPr>
              <a:t>Numérique et sciences informatiques (NSI)</a:t>
            </a:r>
          </a:p>
        </p:txBody>
      </p:sp>
      <p:grpSp>
        <p:nvGrpSpPr>
          <p:cNvPr id="62" name="Group 62"/>
          <p:cNvGrpSpPr/>
          <p:nvPr/>
        </p:nvGrpSpPr>
        <p:grpSpPr>
          <a:xfrm>
            <a:off x="10740888" y="5139046"/>
            <a:ext cx="431311" cy="215656"/>
            <a:chOff x="0" y="0"/>
            <a:chExt cx="812800" cy="4064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64" name="TextBox 64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0735031" y="5997493"/>
            <a:ext cx="431311" cy="236413"/>
            <a:chOff x="59393" y="-38100"/>
            <a:chExt cx="812800" cy="445516"/>
          </a:xfrm>
        </p:grpSpPr>
        <p:sp>
          <p:nvSpPr>
            <p:cNvPr id="66" name="Freeform 66"/>
            <p:cNvSpPr/>
            <p:nvPr/>
          </p:nvSpPr>
          <p:spPr>
            <a:xfrm>
              <a:off x="59393" y="1016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67" name="TextBox 67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 dirty="0"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10738129" y="6922440"/>
            <a:ext cx="431311" cy="215656"/>
            <a:chOff x="0" y="0"/>
            <a:chExt cx="812800" cy="4064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70" name="TextBox 70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 dirty="0"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10751953" y="7325051"/>
            <a:ext cx="431311" cy="215656"/>
            <a:chOff x="0" y="0"/>
            <a:chExt cx="812800" cy="4064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73" name="TextBox 73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10751953" y="7750942"/>
            <a:ext cx="431311" cy="215656"/>
            <a:chOff x="0" y="0"/>
            <a:chExt cx="812800" cy="4064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76" name="TextBox 76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10751953" y="8220208"/>
            <a:ext cx="431311" cy="215656"/>
            <a:chOff x="0" y="0"/>
            <a:chExt cx="812800" cy="4064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79" name="TextBox 79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10786705" y="8701653"/>
            <a:ext cx="431311" cy="215656"/>
            <a:chOff x="0" y="0"/>
            <a:chExt cx="812800" cy="4064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82" name="TextBox 82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10786554" y="9159587"/>
            <a:ext cx="431311" cy="215656"/>
            <a:chOff x="0" y="0"/>
            <a:chExt cx="812800" cy="4064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85" name="TextBox 85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6" name="Group 86"/>
          <p:cNvGrpSpPr/>
          <p:nvPr/>
        </p:nvGrpSpPr>
        <p:grpSpPr>
          <a:xfrm>
            <a:off x="10729404" y="6510824"/>
            <a:ext cx="431311" cy="215656"/>
            <a:chOff x="0" y="0"/>
            <a:chExt cx="812800" cy="406400"/>
          </a:xfrm>
        </p:grpSpPr>
        <p:sp>
          <p:nvSpPr>
            <p:cNvPr id="87" name="Freeform 87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9E88"/>
            </a:solidFill>
          </p:spPr>
        </p:sp>
        <p:sp>
          <p:nvSpPr>
            <p:cNvPr id="88" name="TextBox 88"/>
            <p:cNvSpPr txBox="1"/>
            <p:nvPr/>
          </p:nvSpPr>
          <p:spPr>
            <a:xfrm>
              <a:off x="177800" y="-38100"/>
              <a:ext cx="5588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9" name="Group 89"/>
          <p:cNvGrpSpPr/>
          <p:nvPr/>
        </p:nvGrpSpPr>
        <p:grpSpPr>
          <a:xfrm>
            <a:off x="336649" y="5611880"/>
            <a:ext cx="242965" cy="242965"/>
            <a:chOff x="0" y="0"/>
            <a:chExt cx="812800" cy="812800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91" name="TextBox 9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92" name="Image 91">
            <a:extLst>
              <a:ext uri="{FF2B5EF4-FFF2-40B4-BE49-F238E27FC236}">
                <a16:creationId xmlns:a16="http://schemas.microsoft.com/office/drawing/2014/main" id="{D38B0EC5-D2E9-4DAA-B62C-F4C2548898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681" y="4495176"/>
            <a:ext cx="1609432" cy="7976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-3312890" y="-179448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667646" y="640989"/>
            <a:ext cx="12177482" cy="12177482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F929F">
                <a:alpha val="5882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4914075">
            <a:off x="-6131755" y="-1086732"/>
            <a:ext cx="9643088" cy="9643088"/>
            <a:chOff x="0" y="0"/>
            <a:chExt cx="3331210" cy="3331210"/>
          </a:xfrm>
        </p:grpSpPr>
        <p:sp>
          <p:nvSpPr>
            <p:cNvPr id="7" name="Freeform 7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DDDDDD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2631630" y="4209643"/>
            <a:ext cx="3842496" cy="3827487"/>
            <a:chOff x="0" y="0"/>
            <a:chExt cx="5123328" cy="5103315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>
            <a:xfrm>
              <a:off x="0" y="0"/>
              <a:ext cx="5123328" cy="5103315"/>
              <a:chOff x="0" y="0"/>
              <a:chExt cx="6502400" cy="6477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23042" y="119185"/>
                <a:ext cx="6542159" cy="6244242"/>
              </a:xfrm>
              <a:custGeom>
                <a:avLst/>
                <a:gdLst/>
                <a:ahLst/>
                <a:cxnLst/>
                <a:rect l="l" t="t" r="r" b="b"/>
                <a:pathLst>
                  <a:path w="6542159" h="6244242">
                    <a:moveTo>
                      <a:pt x="3271080" y="4996"/>
                    </a:moveTo>
                    <a:cubicBezTo>
                      <a:pt x="2154117" y="0"/>
                      <a:pt x="1119857" y="593026"/>
                      <a:pt x="559929" y="1559521"/>
                    </a:cubicBezTo>
                    <a:cubicBezTo>
                      <a:pt x="0" y="2526015"/>
                      <a:pt x="0" y="3718228"/>
                      <a:pt x="559929" y="4684723"/>
                    </a:cubicBezTo>
                    <a:cubicBezTo>
                      <a:pt x="1119857" y="5651217"/>
                      <a:pt x="2154117" y="6244243"/>
                      <a:pt x="3271080" y="6239248"/>
                    </a:cubicBezTo>
                    <a:cubicBezTo>
                      <a:pt x="4388043" y="6244243"/>
                      <a:pt x="5422303" y="5651217"/>
                      <a:pt x="5982231" y="4684723"/>
                    </a:cubicBezTo>
                    <a:cubicBezTo>
                      <a:pt x="6542160" y="3718229"/>
                      <a:pt x="6542160" y="2526015"/>
                      <a:pt x="5982231" y="1559521"/>
                    </a:cubicBezTo>
                    <a:cubicBezTo>
                      <a:pt x="5422303" y="593027"/>
                      <a:pt x="4388043" y="1"/>
                      <a:pt x="3271080" y="4996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 l="-58920" t="-18184" r="-58549" b="-4689"/>
                </a:stretch>
              </a:blipFill>
            </p:spPr>
          </p:sp>
          <p:sp>
            <p:nvSpPr>
              <p:cNvPr id="11" name="Freeform 11"/>
              <p:cNvSpPr/>
              <p:nvPr/>
            </p:nvSpPr>
            <p:spPr>
              <a:xfrm>
                <a:off x="73038" y="66269"/>
                <a:ext cx="6350000" cy="6349987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87">
                    <a:moveTo>
                      <a:pt x="3175000" y="6349987"/>
                    </a:moveTo>
                    <a:cubicBezTo>
                      <a:pt x="1424279" y="6349987"/>
                      <a:pt x="0" y="4925733"/>
                      <a:pt x="0" y="3175038"/>
                    </a:cubicBezTo>
                    <a:cubicBezTo>
                      <a:pt x="0" y="1424317"/>
                      <a:pt x="1424292" y="0"/>
                      <a:pt x="3175000" y="0"/>
                    </a:cubicBezTo>
                    <a:cubicBezTo>
                      <a:pt x="4925733" y="0"/>
                      <a:pt x="6350000" y="1424330"/>
                      <a:pt x="6350000" y="3175038"/>
                    </a:cubicBezTo>
                    <a:cubicBezTo>
                      <a:pt x="6350000" y="4925720"/>
                      <a:pt x="4925733" y="6349987"/>
                      <a:pt x="3175000" y="6349987"/>
                    </a:cubicBezTo>
                    <a:close/>
                    <a:moveTo>
                      <a:pt x="3175000" y="115760"/>
                    </a:moveTo>
                    <a:cubicBezTo>
                      <a:pt x="1488135" y="115760"/>
                      <a:pt x="115760" y="1488148"/>
                      <a:pt x="115760" y="3175038"/>
                    </a:cubicBezTo>
                    <a:cubicBezTo>
                      <a:pt x="115760" y="4861915"/>
                      <a:pt x="1488135" y="6234265"/>
                      <a:pt x="3175000" y="6234265"/>
                    </a:cubicBezTo>
                    <a:cubicBezTo>
                      <a:pt x="4861852" y="6234265"/>
                      <a:pt x="6234265" y="4861890"/>
                      <a:pt x="6234265" y="3175038"/>
                    </a:cubicBezTo>
                    <a:cubicBezTo>
                      <a:pt x="6234265" y="1488148"/>
                      <a:pt x="4861852" y="115760"/>
                      <a:pt x="3175000" y="11576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</p:grpSp>
        <p:grpSp>
          <p:nvGrpSpPr>
            <p:cNvPr id="12" name="Group 12"/>
            <p:cNvGrpSpPr/>
            <p:nvPr/>
          </p:nvGrpSpPr>
          <p:grpSpPr>
            <a:xfrm>
              <a:off x="0" y="3705198"/>
              <a:ext cx="1189594" cy="1189594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AECACB"/>
              </a:solidFill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1808769" y="4209643"/>
            <a:ext cx="3842496" cy="3827487"/>
            <a:chOff x="0" y="0"/>
            <a:chExt cx="5123328" cy="5103315"/>
          </a:xfrm>
        </p:grpSpPr>
        <p:grpSp>
          <p:nvGrpSpPr>
            <p:cNvPr id="16" name="Group 16"/>
            <p:cNvGrpSpPr>
              <a:grpSpLocks noChangeAspect="1"/>
            </p:cNvGrpSpPr>
            <p:nvPr/>
          </p:nvGrpSpPr>
          <p:grpSpPr>
            <a:xfrm>
              <a:off x="0" y="0"/>
              <a:ext cx="5123328" cy="5103315"/>
              <a:chOff x="0" y="0"/>
              <a:chExt cx="6502400" cy="6477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-23042" y="119185"/>
                <a:ext cx="6542159" cy="6244242"/>
              </a:xfrm>
              <a:custGeom>
                <a:avLst/>
                <a:gdLst/>
                <a:ahLst/>
                <a:cxnLst/>
                <a:rect l="l" t="t" r="r" b="b"/>
                <a:pathLst>
                  <a:path w="6542159" h="6244242">
                    <a:moveTo>
                      <a:pt x="3271080" y="4996"/>
                    </a:moveTo>
                    <a:cubicBezTo>
                      <a:pt x="2154117" y="0"/>
                      <a:pt x="1119857" y="593026"/>
                      <a:pt x="559929" y="1559521"/>
                    </a:cubicBezTo>
                    <a:cubicBezTo>
                      <a:pt x="0" y="2526015"/>
                      <a:pt x="0" y="3718228"/>
                      <a:pt x="559929" y="4684723"/>
                    </a:cubicBezTo>
                    <a:cubicBezTo>
                      <a:pt x="1119857" y="5651217"/>
                      <a:pt x="2154117" y="6244243"/>
                      <a:pt x="3271080" y="6239248"/>
                    </a:cubicBezTo>
                    <a:cubicBezTo>
                      <a:pt x="4388043" y="6244243"/>
                      <a:pt x="5422303" y="5651217"/>
                      <a:pt x="5982231" y="4684723"/>
                    </a:cubicBezTo>
                    <a:cubicBezTo>
                      <a:pt x="6542160" y="3718229"/>
                      <a:pt x="6542160" y="2526015"/>
                      <a:pt x="5982231" y="1559521"/>
                    </a:cubicBezTo>
                    <a:cubicBezTo>
                      <a:pt x="5422303" y="593027"/>
                      <a:pt x="4388043" y="1"/>
                      <a:pt x="3271080" y="4996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l="-41316" r="-17969"/>
                </a:stretch>
              </a:blipFill>
            </p:spPr>
          </p:sp>
          <p:sp>
            <p:nvSpPr>
              <p:cNvPr id="18" name="Freeform 18"/>
              <p:cNvSpPr/>
              <p:nvPr/>
            </p:nvSpPr>
            <p:spPr>
              <a:xfrm>
                <a:off x="73038" y="66269"/>
                <a:ext cx="6350000" cy="6349987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87">
                    <a:moveTo>
                      <a:pt x="3175000" y="6349987"/>
                    </a:moveTo>
                    <a:cubicBezTo>
                      <a:pt x="1424279" y="6349987"/>
                      <a:pt x="0" y="4925733"/>
                      <a:pt x="0" y="3175038"/>
                    </a:cubicBezTo>
                    <a:cubicBezTo>
                      <a:pt x="0" y="1424317"/>
                      <a:pt x="1424292" y="0"/>
                      <a:pt x="3175000" y="0"/>
                    </a:cubicBezTo>
                    <a:cubicBezTo>
                      <a:pt x="4925733" y="0"/>
                      <a:pt x="6350000" y="1424330"/>
                      <a:pt x="6350000" y="3175038"/>
                    </a:cubicBezTo>
                    <a:cubicBezTo>
                      <a:pt x="6350000" y="4925720"/>
                      <a:pt x="4925733" y="6349987"/>
                      <a:pt x="3175000" y="6349987"/>
                    </a:cubicBezTo>
                    <a:close/>
                    <a:moveTo>
                      <a:pt x="3175000" y="115760"/>
                    </a:moveTo>
                    <a:cubicBezTo>
                      <a:pt x="1488135" y="115760"/>
                      <a:pt x="115760" y="1488148"/>
                      <a:pt x="115760" y="3175038"/>
                    </a:cubicBezTo>
                    <a:cubicBezTo>
                      <a:pt x="115760" y="4861915"/>
                      <a:pt x="1488135" y="6234265"/>
                      <a:pt x="3175000" y="6234265"/>
                    </a:cubicBezTo>
                    <a:cubicBezTo>
                      <a:pt x="4861852" y="6234265"/>
                      <a:pt x="6234265" y="4861890"/>
                      <a:pt x="6234265" y="3175038"/>
                    </a:cubicBezTo>
                    <a:cubicBezTo>
                      <a:pt x="6234265" y="1488148"/>
                      <a:pt x="4861852" y="115760"/>
                      <a:pt x="3175000" y="11576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</p:grpSp>
        <p:grpSp>
          <p:nvGrpSpPr>
            <p:cNvPr id="19" name="Group 19"/>
            <p:cNvGrpSpPr/>
            <p:nvPr/>
          </p:nvGrpSpPr>
          <p:grpSpPr>
            <a:xfrm>
              <a:off x="3610344" y="3705198"/>
              <a:ext cx="1189594" cy="1189594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AECACB"/>
              </a:solidFill>
            </p:spPr>
          </p:sp>
          <p:sp>
            <p:nvSpPr>
              <p:cNvPr id="21" name="TextBox 21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22" name="Group 22"/>
          <p:cNvGrpSpPr/>
          <p:nvPr/>
        </p:nvGrpSpPr>
        <p:grpSpPr>
          <a:xfrm rot="5400000">
            <a:off x="-5192124" y="-3013072"/>
            <a:ext cx="9643088" cy="9643088"/>
            <a:chOff x="0" y="0"/>
            <a:chExt cx="3331210" cy="3331210"/>
          </a:xfrm>
        </p:grpSpPr>
        <p:sp>
          <p:nvSpPr>
            <p:cNvPr id="23" name="Freeform 23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24" name="Group 24"/>
          <p:cNvGrpSpPr/>
          <p:nvPr/>
        </p:nvGrpSpPr>
        <p:grpSpPr>
          <a:xfrm>
            <a:off x="15226066" y="-3136897"/>
            <a:ext cx="6123867" cy="612386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670579" y="234139"/>
            <a:ext cx="17507340" cy="1937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96"/>
              </a:lnSpc>
            </a:pPr>
            <a:r>
              <a:rPr lang="en-US" sz="4900">
                <a:solidFill>
                  <a:srgbClr val="000000"/>
                </a:solidFill>
                <a:latin typeface="Montserrat Classic Bold"/>
              </a:rPr>
              <a:t>LA PREMIERE ET LA TERMINALE TECHNOLOGIQUE STMG</a:t>
            </a:r>
          </a:p>
          <a:p>
            <a:pPr algn="ctr">
              <a:lnSpc>
                <a:spcPts val="5096"/>
              </a:lnSpc>
            </a:pPr>
            <a:endParaRPr lang="en-US" sz="4900">
              <a:solidFill>
                <a:srgbClr val="000000"/>
              </a:solidFill>
              <a:latin typeface="Montserrat Classic Bold"/>
            </a:endParaRPr>
          </a:p>
        </p:txBody>
      </p:sp>
      <p:grpSp>
        <p:nvGrpSpPr>
          <p:cNvPr id="28" name="Group 28"/>
          <p:cNvGrpSpPr/>
          <p:nvPr/>
        </p:nvGrpSpPr>
        <p:grpSpPr>
          <a:xfrm>
            <a:off x="16848343" y="9297638"/>
            <a:ext cx="1742109" cy="1742109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870512" y="1694459"/>
            <a:ext cx="17042276" cy="12959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39"/>
              </a:lnSpc>
            </a:pPr>
            <a:r>
              <a:rPr lang="en-US" sz="3899">
                <a:solidFill>
                  <a:srgbClr val="000000"/>
                </a:solidFill>
                <a:latin typeface="Arimo"/>
              </a:rPr>
              <a:t>SCIENCES ET TECHNOLOGIES DU MANAGEMENT ET DE LA GESTION</a:t>
            </a:r>
          </a:p>
          <a:p>
            <a:pPr algn="ctr">
              <a:lnSpc>
                <a:spcPts val="3923"/>
              </a:lnSpc>
            </a:pPr>
            <a:endParaRPr lang="en-US" sz="3899">
              <a:solidFill>
                <a:srgbClr val="000000"/>
              </a:solidFill>
              <a:latin typeface="Arimo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000155" y="2743533"/>
            <a:ext cx="14848188" cy="1466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3"/>
              </a:lnSpc>
            </a:pPr>
            <a:r>
              <a:rPr lang="en-US" sz="2452">
                <a:solidFill>
                  <a:srgbClr val="000000"/>
                </a:solidFill>
                <a:latin typeface="Arimo"/>
              </a:rPr>
              <a:t>La STMG s’adresse aux élèves intéressés par les différents aspects de la gestion des organisations (planification, optimisation, prévision, décision...) dans ses grands domaines d'application : ressources humaines, systèmes d'information, finance et contrôle de gestion, marketing.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461234" y="5072377"/>
            <a:ext cx="963015" cy="2066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 spc="983">
                <a:solidFill>
                  <a:srgbClr val="03989E"/>
                </a:solidFill>
                <a:latin typeface="Arial Bold"/>
              </a:rPr>
              <a:t>+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245724" y="8008555"/>
            <a:ext cx="7182212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20"/>
              </a:lnSpc>
            </a:pPr>
            <a:r>
              <a:rPr lang="en-US" sz="3600" u="sng" dirty="0" err="1">
                <a:solidFill>
                  <a:srgbClr val="041F48"/>
                </a:solidFill>
                <a:latin typeface="Arimo Bold"/>
              </a:rPr>
              <a:t>Enseignements</a:t>
            </a:r>
            <a:r>
              <a:rPr lang="en-US" sz="3600" u="sng" dirty="0">
                <a:solidFill>
                  <a:srgbClr val="041F48"/>
                </a:solidFill>
                <a:latin typeface="Arimo Bold"/>
              </a:rPr>
              <a:t> de </a:t>
            </a:r>
            <a:r>
              <a:rPr lang="en-US" sz="3600" u="sng" dirty="0" err="1">
                <a:solidFill>
                  <a:srgbClr val="041F48"/>
                </a:solidFill>
                <a:latin typeface="Arimo Bold"/>
              </a:rPr>
              <a:t>specialités</a:t>
            </a:r>
            <a:endParaRPr lang="en-US" sz="3600" u="sng" dirty="0">
              <a:solidFill>
                <a:srgbClr val="041F48"/>
              </a:solidFill>
              <a:latin typeface="Arimo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676157" y="8826408"/>
            <a:ext cx="5091780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>
                <a:solidFill>
                  <a:srgbClr val="041F48"/>
                </a:solidFill>
                <a:latin typeface="Arimo"/>
              </a:rPr>
              <a:t>Management des organisations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316350" y="8937095"/>
            <a:ext cx="226301" cy="226301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8" name="TextBox 3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5654786" y="8961225"/>
            <a:ext cx="226301" cy="226301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16350" y="9480912"/>
            <a:ext cx="226301" cy="226301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9304436" y="8008555"/>
            <a:ext cx="8851161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20"/>
              </a:lnSpc>
            </a:pPr>
            <a:r>
              <a:rPr lang="en-US" sz="3600" u="sng">
                <a:solidFill>
                  <a:srgbClr val="041F48"/>
                </a:solidFill>
                <a:latin typeface="Arimo Bold"/>
              </a:rPr>
              <a:t>Enseignements spécifiques en terminale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4610576" y="8869013"/>
            <a:ext cx="4314120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>
                <a:solidFill>
                  <a:srgbClr val="041F48"/>
                </a:solidFill>
                <a:latin typeface="Arimo"/>
              </a:rPr>
              <a:t>Mercatique (marketing)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9504801" y="8826408"/>
            <a:ext cx="3621810" cy="838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2700">
                <a:solidFill>
                  <a:srgbClr val="041F48"/>
                </a:solidFill>
                <a:latin typeface="Arimo"/>
              </a:rPr>
              <a:t>Ressources Humaines et Communication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9278499" y="8940362"/>
            <a:ext cx="226301" cy="226301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4250925" y="8979700"/>
            <a:ext cx="226301" cy="226301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53" name="TextBox 5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4" name="TextBox 54"/>
          <p:cNvSpPr txBox="1"/>
          <p:nvPr/>
        </p:nvSpPr>
        <p:spPr>
          <a:xfrm>
            <a:off x="13259961" y="8703475"/>
            <a:ext cx="990964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279"/>
              </a:lnSpc>
            </a:pPr>
            <a:r>
              <a:rPr lang="en-US" sz="4399">
                <a:solidFill>
                  <a:srgbClr val="03989E"/>
                </a:solidFill>
                <a:latin typeface="Arimo Bold"/>
              </a:rPr>
              <a:t>OU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6011348" y="8829675"/>
            <a:ext cx="2416588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>
                <a:solidFill>
                  <a:srgbClr val="041F48"/>
                </a:solidFill>
                <a:latin typeface="Arimo"/>
              </a:rPr>
              <a:t>Economie-droit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676157" y="9370225"/>
            <a:ext cx="5203911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>
                <a:solidFill>
                  <a:srgbClr val="041F48"/>
                </a:solidFill>
                <a:latin typeface="Arimo"/>
              </a:rPr>
              <a:t>Sciences de gestion et numérique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839828" y="4487199"/>
            <a:ext cx="7594601" cy="759460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5400000">
            <a:off x="10834523" y="-2395660"/>
            <a:ext cx="11605211" cy="11039457"/>
          </a:xfrm>
          <a:custGeom>
            <a:avLst/>
            <a:gdLst/>
            <a:ahLst/>
            <a:cxnLst/>
            <a:rect l="l" t="t" r="r" b="b"/>
            <a:pathLst>
              <a:path w="11605211" h="11039457">
                <a:moveTo>
                  <a:pt x="0" y="0"/>
                </a:moveTo>
                <a:lnTo>
                  <a:pt x="11605211" y="0"/>
                </a:lnTo>
                <a:lnTo>
                  <a:pt x="11605211" y="11039457"/>
                </a:lnTo>
                <a:lnTo>
                  <a:pt x="0" y="110394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-2449220" y="-1231377"/>
            <a:ext cx="12177482" cy="121774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F3F4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5071049" y="9163781"/>
            <a:ext cx="2726261" cy="27262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90672">
            <a:off x="-3158262" y="7215003"/>
            <a:ext cx="5801739" cy="5801739"/>
            <a:chOff x="0" y="0"/>
            <a:chExt cx="3331210" cy="3331210"/>
          </a:xfrm>
        </p:grpSpPr>
        <p:sp>
          <p:nvSpPr>
            <p:cNvPr id="13" name="Freeform 13"/>
            <p:cNvSpPr/>
            <p:nvPr/>
          </p:nvSpPr>
          <p:spPr>
            <a:xfrm flipH="1">
              <a:off x="0" y="0"/>
              <a:ext cx="3331210" cy="3331210"/>
            </a:xfrm>
            <a:custGeom>
              <a:avLst/>
              <a:gdLst/>
              <a:ahLst/>
              <a:cxnLst/>
              <a:rect l="l" t="t" r="r" b="b"/>
              <a:pathLst>
                <a:path w="3331210" h="3331210">
                  <a:moveTo>
                    <a:pt x="3331210" y="3331210"/>
                  </a:moveTo>
                  <a:lnTo>
                    <a:pt x="3331210" y="0"/>
                  </a:lnTo>
                  <a:cubicBezTo>
                    <a:pt x="1490980" y="0"/>
                    <a:pt x="0" y="1490980"/>
                    <a:pt x="0" y="3331210"/>
                  </a:cubicBezTo>
                  <a:lnTo>
                    <a:pt x="3331210" y="3331210"/>
                  </a:lnTo>
                  <a:close/>
                </a:path>
              </a:pathLst>
            </a:custGeom>
            <a:solidFill>
              <a:srgbClr val="AECACB"/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606746" y="9441892"/>
            <a:ext cx="4224448" cy="422444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7438898" y="180572"/>
            <a:ext cx="716822" cy="716822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825222" y="-4485369"/>
            <a:ext cx="5954261" cy="595426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6637128" y="8526062"/>
            <a:ext cx="2538589" cy="2538589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844396" y="2071253"/>
            <a:ext cx="5519729" cy="2082570"/>
            <a:chOff x="0" y="0"/>
            <a:chExt cx="1645637" cy="62089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645637" cy="620892"/>
            </a:xfrm>
            <a:custGeom>
              <a:avLst/>
              <a:gdLst/>
              <a:ahLst/>
              <a:cxnLst/>
              <a:rect l="l" t="t" r="r" b="b"/>
              <a:pathLst>
                <a:path w="1645637" h="620892">
                  <a:moveTo>
                    <a:pt x="822818" y="0"/>
                  </a:moveTo>
                  <a:cubicBezTo>
                    <a:pt x="368388" y="0"/>
                    <a:pt x="0" y="138991"/>
                    <a:pt x="0" y="310446"/>
                  </a:cubicBezTo>
                  <a:cubicBezTo>
                    <a:pt x="0" y="481900"/>
                    <a:pt x="368388" y="620892"/>
                    <a:pt x="822818" y="620892"/>
                  </a:cubicBezTo>
                  <a:cubicBezTo>
                    <a:pt x="1277249" y="620892"/>
                    <a:pt x="1645637" y="481900"/>
                    <a:pt x="1645637" y="310446"/>
                  </a:cubicBezTo>
                  <a:cubicBezTo>
                    <a:pt x="1645637" y="138991"/>
                    <a:pt x="1277249" y="0"/>
                    <a:pt x="82281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154278" y="20109"/>
              <a:ext cx="1337080" cy="5425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148512" y="2410749"/>
            <a:ext cx="6911496" cy="162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500" u="sng" dirty="0">
                <a:solidFill>
                  <a:srgbClr val="041F48"/>
                </a:solidFill>
                <a:latin typeface="Arimo Bold"/>
              </a:rPr>
              <a:t>ENSEIGNEMENTS PROFESSIONNELS</a:t>
            </a:r>
          </a:p>
          <a:p>
            <a:pPr algn="ctr">
              <a:lnSpc>
                <a:spcPts val="4200"/>
              </a:lnSpc>
            </a:pPr>
            <a:r>
              <a:rPr lang="en-US" sz="3500" spc="-182" dirty="0">
                <a:solidFill>
                  <a:srgbClr val="041F48"/>
                </a:solidFill>
                <a:latin typeface="Arimo Bold"/>
              </a:rPr>
              <a:t>14h/</a:t>
            </a:r>
            <a:r>
              <a:rPr lang="en-US" sz="3500" spc="-182" dirty="0" err="1">
                <a:solidFill>
                  <a:srgbClr val="041F48"/>
                </a:solidFill>
                <a:latin typeface="Arimo Bold"/>
              </a:rPr>
              <a:t>semaine</a:t>
            </a:r>
            <a:endParaRPr lang="en-US" sz="3500" spc="-182" dirty="0">
              <a:solidFill>
                <a:srgbClr val="041F48"/>
              </a:solidFill>
              <a:latin typeface="Arimo Bold"/>
            </a:endParaRPr>
          </a:p>
        </p:txBody>
      </p:sp>
      <p:grpSp>
        <p:nvGrpSpPr>
          <p:cNvPr id="30" name="Group 30"/>
          <p:cNvGrpSpPr/>
          <p:nvPr/>
        </p:nvGrpSpPr>
        <p:grpSpPr>
          <a:xfrm>
            <a:off x="7966394" y="4620334"/>
            <a:ext cx="5519729" cy="2344501"/>
            <a:chOff x="0" y="0"/>
            <a:chExt cx="1645637" cy="698983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645637" cy="698983"/>
            </a:xfrm>
            <a:custGeom>
              <a:avLst/>
              <a:gdLst/>
              <a:ahLst/>
              <a:cxnLst/>
              <a:rect l="l" t="t" r="r" b="b"/>
              <a:pathLst>
                <a:path w="1645637" h="698983">
                  <a:moveTo>
                    <a:pt x="822818" y="0"/>
                  </a:moveTo>
                  <a:cubicBezTo>
                    <a:pt x="368388" y="0"/>
                    <a:pt x="0" y="156473"/>
                    <a:pt x="0" y="349492"/>
                  </a:cubicBezTo>
                  <a:cubicBezTo>
                    <a:pt x="0" y="542510"/>
                    <a:pt x="368388" y="698983"/>
                    <a:pt x="822818" y="698983"/>
                  </a:cubicBezTo>
                  <a:cubicBezTo>
                    <a:pt x="1277249" y="698983"/>
                    <a:pt x="1645637" y="542510"/>
                    <a:pt x="1645637" y="349492"/>
                  </a:cubicBezTo>
                  <a:cubicBezTo>
                    <a:pt x="1645637" y="156473"/>
                    <a:pt x="1277249" y="0"/>
                    <a:pt x="82281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154278" y="27430"/>
              <a:ext cx="1337080" cy="606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7664798" y="5030704"/>
            <a:ext cx="6122921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500" u="sng" dirty="0">
                <a:solidFill>
                  <a:srgbClr val="041F48"/>
                </a:solidFill>
                <a:latin typeface="Arimo Bold"/>
              </a:rPr>
              <a:t>SOUTIEN AU PARCOURS</a:t>
            </a:r>
          </a:p>
          <a:p>
            <a:pPr algn="ctr">
              <a:lnSpc>
                <a:spcPts val="4200"/>
              </a:lnSpc>
            </a:pPr>
            <a:r>
              <a:rPr lang="en-US" sz="3500" dirty="0">
                <a:solidFill>
                  <a:srgbClr val="041F48"/>
                </a:solidFill>
                <a:latin typeface="Arimo Bold"/>
              </a:rPr>
              <a:t>1h/</a:t>
            </a:r>
            <a:r>
              <a:rPr lang="en-US" sz="3500" dirty="0" err="1">
                <a:solidFill>
                  <a:srgbClr val="041F48"/>
                </a:solidFill>
                <a:latin typeface="Arimo Bold"/>
              </a:rPr>
              <a:t>semaine</a:t>
            </a:r>
            <a:endParaRPr lang="en-US" sz="3500" dirty="0">
              <a:solidFill>
                <a:srgbClr val="041F48"/>
              </a:solidFill>
              <a:latin typeface="Arimo Bold"/>
            </a:endParaRPr>
          </a:p>
        </p:txBody>
      </p:sp>
      <p:grpSp>
        <p:nvGrpSpPr>
          <p:cNvPr id="34" name="Group 34"/>
          <p:cNvGrpSpPr/>
          <p:nvPr/>
        </p:nvGrpSpPr>
        <p:grpSpPr>
          <a:xfrm>
            <a:off x="7966394" y="7139509"/>
            <a:ext cx="5959729" cy="2302383"/>
            <a:chOff x="0" y="0"/>
            <a:chExt cx="1776818" cy="686426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776818" cy="686426"/>
            </a:xfrm>
            <a:custGeom>
              <a:avLst/>
              <a:gdLst/>
              <a:ahLst/>
              <a:cxnLst/>
              <a:rect l="l" t="t" r="r" b="b"/>
              <a:pathLst>
                <a:path w="1776818" h="686426">
                  <a:moveTo>
                    <a:pt x="888409" y="0"/>
                  </a:moveTo>
                  <a:cubicBezTo>
                    <a:pt x="397754" y="0"/>
                    <a:pt x="0" y="153662"/>
                    <a:pt x="0" y="343213"/>
                  </a:cubicBezTo>
                  <a:cubicBezTo>
                    <a:pt x="0" y="532765"/>
                    <a:pt x="397754" y="686426"/>
                    <a:pt x="888409" y="686426"/>
                  </a:cubicBezTo>
                  <a:cubicBezTo>
                    <a:pt x="1379063" y="686426"/>
                    <a:pt x="1776818" y="532765"/>
                    <a:pt x="1776818" y="343213"/>
                  </a:cubicBezTo>
                  <a:cubicBezTo>
                    <a:pt x="1776818" y="153662"/>
                    <a:pt x="1379063" y="0"/>
                    <a:pt x="888409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166577" y="26252"/>
              <a:ext cx="1443664" cy="5958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8185508" y="7677881"/>
            <a:ext cx="5521501" cy="1485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u="sng" dirty="0">
                <a:solidFill>
                  <a:srgbClr val="041F48"/>
                </a:solidFill>
                <a:latin typeface="Arimo Bold"/>
              </a:rPr>
              <a:t>Co-intervention </a:t>
            </a:r>
            <a:r>
              <a:rPr lang="en-US" sz="3200" u="sng" dirty="0" err="1">
                <a:solidFill>
                  <a:srgbClr val="041F48"/>
                </a:solidFill>
                <a:latin typeface="Arimo Bold"/>
              </a:rPr>
              <a:t>en</a:t>
            </a:r>
            <a:r>
              <a:rPr lang="en-US" sz="3200" u="sng" dirty="0">
                <a:solidFill>
                  <a:srgbClr val="041F48"/>
                </a:solidFill>
                <a:latin typeface="Arimo Bold"/>
              </a:rPr>
              <a:t> français et </a:t>
            </a:r>
            <a:r>
              <a:rPr lang="en-US" sz="3200" u="sng" dirty="0" err="1">
                <a:solidFill>
                  <a:srgbClr val="041F48"/>
                </a:solidFill>
                <a:latin typeface="Arimo Bold"/>
              </a:rPr>
              <a:t>en</a:t>
            </a:r>
            <a:r>
              <a:rPr lang="en-US" sz="3200" u="sng" dirty="0">
                <a:solidFill>
                  <a:srgbClr val="041F48"/>
                </a:solidFill>
                <a:latin typeface="Arimo Bold"/>
              </a:rPr>
              <a:t> </a:t>
            </a:r>
            <a:r>
              <a:rPr lang="en-US" sz="3200" u="sng" dirty="0" err="1">
                <a:solidFill>
                  <a:srgbClr val="041F48"/>
                </a:solidFill>
                <a:latin typeface="Arimo Bold"/>
              </a:rPr>
              <a:t>mathématiques</a:t>
            </a:r>
            <a:endParaRPr lang="en-US" sz="3200" u="sng" dirty="0">
              <a:solidFill>
                <a:srgbClr val="041F48"/>
              </a:solidFill>
              <a:latin typeface="Arimo Bold"/>
            </a:endParaRPr>
          </a:p>
          <a:p>
            <a:pPr algn="ctr">
              <a:lnSpc>
                <a:spcPts val="3840"/>
              </a:lnSpc>
            </a:pPr>
            <a:r>
              <a:rPr lang="en-US" sz="3200" u="sng" dirty="0">
                <a:solidFill>
                  <a:srgbClr val="041F48"/>
                </a:solidFill>
                <a:latin typeface="Arimo Bold"/>
              </a:rPr>
              <a:t>1h/</a:t>
            </a:r>
            <a:r>
              <a:rPr lang="en-US" sz="3200" u="sng" dirty="0" err="1">
                <a:solidFill>
                  <a:srgbClr val="041F48"/>
                </a:solidFill>
                <a:latin typeface="Arimo Bold"/>
              </a:rPr>
              <a:t>semaine</a:t>
            </a:r>
            <a:endParaRPr lang="en-US" sz="3200" u="sng" dirty="0">
              <a:solidFill>
                <a:srgbClr val="041F48"/>
              </a:solidFill>
              <a:latin typeface="Arimo Bold"/>
            </a:endParaRPr>
          </a:p>
        </p:txBody>
      </p:sp>
      <p:grpSp>
        <p:nvGrpSpPr>
          <p:cNvPr id="38" name="Group 38"/>
          <p:cNvGrpSpPr/>
          <p:nvPr/>
        </p:nvGrpSpPr>
        <p:grpSpPr>
          <a:xfrm>
            <a:off x="1028700" y="2071253"/>
            <a:ext cx="5425864" cy="2195624"/>
            <a:chOff x="0" y="0"/>
            <a:chExt cx="1617652" cy="654598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1617652" cy="654598"/>
            </a:xfrm>
            <a:custGeom>
              <a:avLst/>
              <a:gdLst/>
              <a:ahLst/>
              <a:cxnLst/>
              <a:rect l="l" t="t" r="r" b="b"/>
              <a:pathLst>
                <a:path w="1617652" h="654598">
                  <a:moveTo>
                    <a:pt x="808826" y="0"/>
                  </a:moveTo>
                  <a:cubicBezTo>
                    <a:pt x="362124" y="0"/>
                    <a:pt x="0" y="146537"/>
                    <a:pt x="0" y="327299"/>
                  </a:cubicBezTo>
                  <a:cubicBezTo>
                    <a:pt x="0" y="508061"/>
                    <a:pt x="362124" y="654598"/>
                    <a:pt x="808826" y="654598"/>
                  </a:cubicBezTo>
                  <a:cubicBezTo>
                    <a:pt x="1255529" y="654598"/>
                    <a:pt x="1617652" y="508061"/>
                    <a:pt x="1617652" y="327299"/>
                  </a:cubicBezTo>
                  <a:cubicBezTo>
                    <a:pt x="1617652" y="146537"/>
                    <a:pt x="1255529" y="0"/>
                    <a:pt x="808826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40" name="TextBox 40"/>
            <p:cNvSpPr txBox="1"/>
            <p:nvPr/>
          </p:nvSpPr>
          <p:spPr>
            <a:xfrm>
              <a:off x="151655" y="23269"/>
              <a:ext cx="1314343" cy="5699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359759" y="4585966"/>
            <a:ext cx="7965218" cy="4551182"/>
            <a:chOff x="0" y="-133349"/>
            <a:chExt cx="10620290" cy="6068243"/>
          </a:xfrm>
        </p:grpSpPr>
        <p:sp>
          <p:nvSpPr>
            <p:cNvPr id="42" name="TextBox 42"/>
            <p:cNvSpPr txBox="1"/>
            <p:nvPr/>
          </p:nvSpPr>
          <p:spPr>
            <a:xfrm>
              <a:off x="523001" y="-133349"/>
              <a:ext cx="10097289" cy="60682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4482"/>
                </a:lnSpc>
              </a:pP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Français / Histoire-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géographie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: 4h  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Mathématiques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: 2h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Anglais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: 2h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Sciences 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appliquées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ou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Espagnol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: 1h30  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Arts appliqués : 1h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Education Physique et Sportive : 2h30  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Prévention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Santé Environnement : 1h</a:t>
              </a:r>
            </a:p>
            <a:p>
              <a:pPr algn="just">
                <a:lnSpc>
                  <a:spcPts val="4482"/>
                </a:lnSpc>
              </a:pP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Economie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gestion 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ou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</a:t>
              </a:r>
              <a:r>
                <a:rPr lang="en-US" sz="2700" dirty="0" err="1">
                  <a:solidFill>
                    <a:srgbClr val="041F48"/>
                  </a:solidFill>
                  <a:latin typeface="Arimo Bold"/>
                </a:rPr>
                <a:t>économie</a:t>
              </a:r>
              <a:r>
                <a:rPr lang="en-US" sz="2700" dirty="0">
                  <a:solidFill>
                    <a:srgbClr val="041F48"/>
                  </a:solidFill>
                  <a:latin typeface="Arimo Bold"/>
                </a:rPr>
                <a:t> droit : 1h </a:t>
              </a:r>
            </a:p>
          </p:txBody>
        </p:sp>
        <p:grpSp>
          <p:nvGrpSpPr>
            <p:cNvPr id="43" name="Group 43"/>
            <p:cNvGrpSpPr/>
            <p:nvPr/>
          </p:nvGrpSpPr>
          <p:grpSpPr>
            <a:xfrm>
              <a:off x="5363" y="102289"/>
              <a:ext cx="323953" cy="323953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45" name="TextBox 4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5363" y="816409"/>
              <a:ext cx="323953" cy="323953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48" name="TextBox 4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5363" y="1633548"/>
              <a:ext cx="323953" cy="323953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51" name="TextBox 51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5363" y="2398664"/>
              <a:ext cx="323953" cy="323953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54" name="TextBox 54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5363" y="3137768"/>
              <a:ext cx="323953" cy="323953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57" name="TextBox 57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0" y="3880821"/>
              <a:ext cx="323953" cy="323953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60" name="TextBox 6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5363" y="4591938"/>
              <a:ext cx="323953" cy="323953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63" name="TextBox 6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5363" y="5374480"/>
              <a:ext cx="323953" cy="323953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989E"/>
              </a:solidFill>
            </p:spPr>
          </p:sp>
          <p:sp>
            <p:nvSpPr>
              <p:cNvPr id="66" name="TextBox 6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48490" tIns="48490" rIns="48490" bIns="4849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67" name="Group 67"/>
          <p:cNvGrpSpPr/>
          <p:nvPr/>
        </p:nvGrpSpPr>
        <p:grpSpPr>
          <a:xfrm>
            <a:off x="13573399" y="2631060"/>
            <a:ext cx="4583517" cy="6159562"/>
            <a:chOff x="0" y="0"/>
            <a:chExt cx="1325521" cy="1781302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1325521" cy="1781302"/>
            </a:xfrm>
            <a:custGeom>
              <a:avLst/>
              <a:gdLst/>
              <a:ahLst/>
              <a:cxnLst/>
              <a:rect l="l" t="t" r="r" b="b"/>
              <a:pathLst>
                <a:path w="1325521" h="1781302">
                  <a:moveTo>
                    <a:pt x="662760" y="0"/>
                  </a:moveTo>
                  <a:cubicBezTo>
                    <a:pt x="296728" y="0"/>
                    <a:pt x="0" y="398758"/>
                    <a:pt x="0" y="890651"/>
                  </a:cubicBezTo>
                  <a:cubicBezTo>
                    <a:pt x="0" y="1382544"/>
                    <a:pt x="296728" y="1781302"/>
                    <a:pt x="662760" y="1781302"/>
                  </a:cubicBezTo>
                  <a:cubicBezTo>
                    <a:pt x="1028793" y="1781302"/>
                    <a:pt x="1325521" y="1382544"/>
                    <a:pt x="1325521" y="890651"/>
                  </a:cubicBezTo>
                  <a:cubicBezTo>
                    <a:pt x="1325521" y="398758"/>
                    <a:pt x="1028793" y="0"/>
                    <a:pt x="66276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69" name="TextBox 69"/>
            <p:cNvSpPr txBox="1"/>
            <p:nvPr/>
          </p:nvSpPr>
          <p:spPr>
            <a:xfrm>
              <a:off x="124268" y="128897"/>
              <a:ext cx="1076986" cy="14854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0" name="Freeform 70"/>
          <p:cNvSpPr/>
          <p:nvPr/>
        </p:nvSpPr>
        <p:spPr>
          <a:xfrm>
            <a:off x="15372236" y="7658561"/>
            <a:ext cx="1061943" cy="959731"/>
          </a:xfrm>
          <a:custGeom>
            <a:avLst/>
            <a:gdLst/>
            <a:ahLst/>
            <a:cxnLst/>
            <a:rect l="l" t="t" r="r" b="b"/>
            <a:pathLst>
              <a:path w="1061943" h="959731">
                <a:moveTo>
                  <a:pt x="0" y="0"/>
                </a:moveTo>
                <a:lnTo>
                  <a:pt x="1061943" y="0"/>
                </a:lnTo>
                <a:lnTo>
                  <a:pt x="1061943" y="959731"/>
                </a:lnTo>
                <a:lnTo>
                  <a:pt x="0" y="9597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1" name="TextBox 71"/>
          <p:cNvSpPr txBox="1"/>
          <p:nvPr/>
        </p:nvSpPr>
        <p:spPr>
          <a:xfrm>
            <a:off x="262759" y="290082"/>
            <a:ext cx="17928241" cy="1295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>
                <a:solidFill>
                  <a:srgbClr val="000000"/>
                </a:solidFill>
                <a:latin typeface="Montserrat Classic Bold"/>
              </a:rPr>
              <a:t>La seconde bac professionnel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953188" y="2410749"/>
            <a:ext cx="5576888" cy="162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500" u="sng" dirty="0">
                <a:solidFill>
                  <a:srgbClr val="041F48"/>
                </a:solidFill>
                <a:latin typeface="Arimo Bold"/>
              </a:rPr>
              <a:t>ENSEIGNEMENTS COMMUNS</a:t>
            </a:r>
          </a:p>
          <a:p>
            <a:pPr algn="ctr">
              <a:lnSpc>
                <a:spcPts val="4200"/>
              </a:lnSpc>
            </a:pPr>
            <a:r>
              <a:rPr lang="en-US" sz="3500" dirty="0">
                <a:solidFill>
                  <a:srgbClr val="041F48"/>
                </a:solidFill>
                <a:latin typeface="Arimo Bold"/>
              </a:rPr>
              <a:t>13h/</a:t>
            </a:r>
            <a:r>
              <a:rPr lang="en-US" sz="3500" dirty="0" err="1">
                <a:solidFill>
                  <a:srgbClr val="041F48"/>
                </a:solidFill>
                <a:latin typeface="Arimo Bold"/>
              </a:rPr>
              <a:t>semaine</a:t>
            </a:r>
            <a:endParaRPr lang="en-US" sz="3500" dirty="0">
              <a:solidFill>
                <a:srgbClr val="041F48"/>
              </a:solidFill>
              <a:latin typeface="Arimo Bold"/>
            </a:endParaRPr>
          </a:p>
        </p:txBody>
      </p:sp>
      <p:sp>
        <p:nvSpPr>
          <p:cNvPr id="73" name="TextBox 73"/>
          <p:cNvSpPr txBox="1"/>
          <p:nvPr/>
        </p:nvSpPr>
        <p:spPr>
          <a:xfrm>
            <a:off x="7148512" y="5011654"/>
            <a:ext cx="695884" cy="164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 spc="800">
                <a:solidFill>
                  <a:srgbClr val="03989E"/>
                </a:solidFill>
                <a:latin typeface="Arial Bold"/>
              </a:rPr>
              <a:t>+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3714722" y="3210849"/>
            <a:ext cx="4196711" cy="2743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0"/>
              </a:lnSpc>
            </a:pPr>
            <a:r>
              <a:rPr lang="en-US" sz="3600" u="sng">
                <a:solidFill>
                  <a:srgbClr val="041F48"/>
                </a:solidFill>
                <a:latin typeface="Arimo Bold"/>
              </a:rPr>
              <a:t>Périodes de Formation en Milieu Professionnel (PFMP)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4771032" y="5815828"/>
            <a:ext cx="2188251" cy="673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477"/>
              </a:lnSpc>
            </a:pPr>
            <a:r>
              <a:rPr lang="en-US" sz="3299" spc="-254">
                <a:solidFill>
                  <a:srgbClr val="041F48"/>
                </a:solidFill>
                <a:latin typeface="Arimo Bold"/>
              </a:rPr>
              <a:t>6 semaines : 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13926123" y="6477000"/>
            <a:ext cx="4264877" cy="476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50"/>
              </a:lnSpc>
            </a:pP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3 </a:t>
            </a:r>
            <a:r>
              <a:rPr lang="en-US" sz="2500" spc="-192" dirty="0" err="1">
                <a:solidFill>
                  <a:srgbClr val="041F48"/>
                </a:solidFill>
                <a:latin typeface="Arimo Bold"/>
              </a:rPr>
              <a:t>semaines</a:t>
            </a: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 </a:t>
            </a:r>
            <a:r>
              <a:rPr lang="en-US" sz="2500" spc="-192" dirty="0" err="1">
                <a:solidFill>
                  <a:srgbClr val="041F48"/>
                </a:solidFill>
                <a:latin typeface="Arimo Bold"/>
              </a:rPr>
              <a:t>en</a:t>
            </a: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 Janvier / Février 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14214506" y="7128336"/>
            <a:ext cx="3294929" cy="4769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150"/>
              </a:lnSpc>
            </a:pP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3 </a:t>
            </a:r>
            <a:r>
              <a:rPr lang="en-US" sz="2500" spc="-192" dirty="0" err="1">
                <a:solidFill>
                  <a:srgbClr val="041F48"/>
                </a:solidFill>
                <a:latin typeface="Arimo Bold"/>
              </a:rPr>
              <a:t>semaines</a:t>
            </a: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 </a:t>
            </a:r>
            <a:r>
              <a:rPr lang="en-US" sz="2500" spc="-192" dirty="0" err="1">
                <a:solidFill>
                  <a:srgbClr val="041F48"/>
                </a:solidFill>
                <a:latin typeface="Arimo Bold"/>
              </a:rPr>
              <a:t>en</a:t>
            </a:r>
            <a:r>
              <a:rPr lang="en-US" sz="2500" spc="-192" dirty="0">
                <a:solidFill>
                  <a:srgbClr val="041F48"/>
                </a:solidFill>
                <a:latin typeface="Arimo Bold"/>
              </a:rPr>
              <a:t> Mai / Juin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7148512" y="7439486"/>
            <a:ext cx="695884" cy="164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 spc="800">
                <a:solidFill>
                  <a:srgbClr val="03989E"/>
                </a:solidFill>
                <a:latin typeface="Arial Bold"/>
              </a:rPr>
              <a:t>+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7106469" y="2505999"/>
            <a:ext cx="695884" cy="164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 spc="800">
                <a:solidFill>
                  <a:srgbClr val="03989E"/>
                </a:solidFill>
                <a:latin typeface="Arial Bold"/>
              </a:rPr>
              <a:t>+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41213" y="-1363795"/>
            <a:ext cx="4689679" cy="4689679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024591" y="2573698"/>
            <a:ext cx="12177482" cy="1217748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F929F">
                <a:alpha val="5882"/>
              </a:srgbClr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3988009" y="157453"/>
            <a:ext cx="7665474" cy="6079990"/>
            <a:chOff x="0" y="0"/>
            <a:chExt cx="527995" cy="41878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7995" cy="418788"/>
            </a:xfrm>
            <a:custGeom>
              <a:avLst/>
              <a:gdLst/>
              <a:ahLst/>
              <a:cxnLst/>
              <a:rect l="l" t="t" r="r" b="b"/>
              <a:pathLst>
                <a:path w="527995" h="418788">
                  <a:moveTo>
                    <a:pt x="263998" y="0"/>
                  </a:moveTo>
                  <a:cubicBezTo>
                    <a:pt x="118196" y="0"/>
                    <a:pt x="0" y="93749"/>
                    <a:pt x="0" y="209394"/>
                  </a:cubicBezTo>
                  <a:cubicBezTo>
                    <a:pt x="0" y="325039"/>
                    <a:pt x="118196" y="418788"/>
                    <a:pt x="263998" y="418788"/>
                  </a:cubicBezTo>
                  <a:cubicBezTo>
                    <a:pt x="409799" y="418788"/>
                    <a:pt x="527995" y="325039"/>
                    <a:pt x="527995" y="209394"/>
                  </a:cubicBezTo>
                  <a:cubicBezTo>
                    <a:pt x="527995" y="93749"/>
                    <a:pt x="409799" y="0"/>
                    <a:pt x="26399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49500" y="1161"/>
              <a:ext cx="428996" cy="3783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-5239274" y="-2657810"/>
            <a:ext cx="15381178" cy="12388080"/>
            <a:chOff x="0" y="0"/>
            <a:chExt cx="566218" cy="45603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66218" cy="456035"/>
            </a:xfrm>
            <a:custGeom>
              <a:avLst/>
              <a:gdLst/>
              <a:ahLst/>
              <a:cxnLst/>
              <a:rect l="l" t="t" r="r" b="b"/>
              <a:pathLst>
                <a:path w="566218" h="456035">
                  <a:moveTo>
                    <a:pt x="283109" y="0"/>
                  </a:moveTo>
                  <a:cubicBezTo>
                    <a:pt x="126752" y="0"/>
                    <a:pt x="0" y="102087"/>
                    <a:pt x="0" y="228017"/>
                  </a:cubicBezTo>
                  <a:cubicBezTo>
                    <a:pt x="0" y="353948"/>
                    <a:pt x="126752" y="456035"/>
                    <a:pt x="283109" y="456035"/>
                  </a:cubicBezTo>
                  <a:cubicBezTo>
                    <a:pt x="439466" y="456035"/>
                    <a:pt x="566218" y="353948"/>
                    <a:pt x="566218" y="228017"/>
                  </a:cubicBezTo>
                  <a:cubicBezTo>
                    <a:pt x="566218" y="102087"/>
                    <a:pt x="439466" y="0"/>
                    <a:pt x="283109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53083" y="4653"/>
              <a:ext cx="460052" cy="4086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7185491" y="2506455"/>
            <a:ext cx="3547974" cy="3534115"/>
            <a:chOff x="0" y="0"/>
            <a:chExt cx="6502400" cy="6477000"/>
          </a:xfrm>
        </p:grpSpPr>
        <p:sp>
          <p:nvSpPr>
            <p:cNvPr id="15" name="Freeform 15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873" t="-45319" r="-37622" b="-157935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15753016" y="7418307"/>
            <a:ext cx="3556940" cy="3745058"/>
            <a:chOff x="-16790" y="38100"/>
            <a:chExt cx="812800" cy="855787"/>
          </a:xfrm>
        </p:grpSpPr>
        <p:sp>
          <p:nvSpPr>
            <p:cNvPr id="18" name="Freeform 18"/>
            <p:cNvSpPr/>
            <p:nvPr/>
          </p:nvSpPr>
          <p:spPr>
            <a:xfrm>
              <a:off x="-16790" y="81087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-278982" y="9258300"/>
            <a:ext cx="1455467" cy="1455467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6453256" y="4917173"/>
            <a:ext cx="3729438" cy="3619888"/>
            <a:chOff x="-23042" y="66269"/>
            <a:chExt cx="6542160" cy="6349987"/>
          </a:xfrm>
        </p:grpSpPr>
        <p:sp>
          <p:nvSpPr>
            <p:cNvPr id="24" name="Freeform 24"/>
            <p:cNvSpPr/>
            <p:nvPr/>
          </p:nvSpPr>
          <p:spPr>
            <a:xfrm>
              <a:off x="-23042" y="143587"/>
              <a:ext cx="6542160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223" t="-57998" r="223" b="-58424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5" name="Freeform 25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6" name="TextBox 26"/>
          <p:cNvSpPr txBox="1"/>
          <p:nvPr/>
        </p:nvSpPr>
        <p:spPr>
          <a:xfrm>
            <a:off x="37463" y="2023223"/>
            <a:ext cx="7294269" cy="27675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485"/>
              </a:lnSpc>
            </a:pPr>
            <a:r>
              <a:rPr lang="en-US" sz="4200" b="1" dirty="0">
                <a:solidFill>
                  <a:schemeClr val="tx2">
                    <a:lumMod val="50000"/>
                  </a:schemeClr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2NDE METIERS DE LA GESTION ADMINISTRATIVE, DU TRANSPORT ET DE LA LOGISTIQUE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302472" y="5050629"/>
            <a:ext cx="6183588" cy="45880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83"/>
              </a:lnSpc>
            </a:pPr>
            <a:r>
              <a:rPr lang="en-US" sz="3600" u="sng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BAC PRO AGORA</a:t>
            </a:r>
          </a:p>
          <a:p>
            <a:pPr algn="ctr">
              <a:lnSpc>
                <a:spcPts val="4583"/>
              </a:lnSpc>
            </a:pP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Assistance à la Gestion des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Organisations</a:t>
            </a: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 et de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leurs</a:t>
            </a: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Activités</a:t>
            </a:r>
            <a:endParaRPr lang="en-US" sz="3600" dirty="0">
              <a:solidFill>
                <a:srgbClr val="000000"/>
              </a:solidFill>
              <a:latin typeface="Arimo Bold Italics" panose="020B0604020202020204" charset="0"/>
              <a:ea typeface="Arimo Bold Italics" panose="020B0604020202020204" charset="0"/>
              <a:cs typeface="Arimo Bold Italics" panose="020B0604020202020204" charset="0"/>
            </a:endParaRPr>
          </a:p>
          <a:p>
            <a:pPr>
              <a:lnSpc>
                <a:spcPts val="4583"/>
              </a:lnSpc>
            </a:pPr>
            <a:endParaRPr lang="en-US" sz="2864" dirty="0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4583"/>
              </a:lnSpc>
            </a:pPr>
            <a:r>
              <a:rPr lang="en-US" sz="2800" dirty="0">
                <a:solidFill>
                  <a:srgbClr val="000000"/>
                </a:solidFill>
                <a:latin typeface="Arimo"/>
              </a:rPr>
              <a:t>Métiers : assistant de gestion, agent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administratif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, adjoint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administratif</a:t>
            </a:r>
            <a:endParaRPr lang="en-US" sz="2800" dirty="0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3943"/>
              </a:lnSpc>
            </a:pPr>
            <a:endParaRPr lang="en-US" sz="2864" dirty="0">
              <a:solidFill>
                <a:srgbClr val="000000"/>
              </a:solidFill>
              <a:latin typeface="Arimo"/>
            </a:endParaRPr>
          </a:p>
        </p:txBody>
      </p:sp>
      <p:grpSp>
        <p:nvGrpSpPr>
          <p:cNvPr id="28" name="Group 28"/>
          <p:cNvGrpSpPr/>
          <p:nvPr/>
        </p:nvGrpSpPr>
        <p:grpSpPr>
          <a:xfrm>
            <a:off x="-53287" y="8168288"/>
            <a:ext cx="242965" cy="242965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DCABB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0919847" y="3720393"/>
            <a:ext cx="6918530" cy="49067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3"/>
              </a:lnSpc>
            </a:pPr>
            <a:r>
              <a:rPr lang="en-US" sz="3600" b="1" u="sng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BAC PRO MCV option A</a:t>
            </a:r>
          </a:p>
          <a:p>
            <a:pPr algn="ctr">
              <a:lnSpc>
                <a:spcPts val="3503"/>
              </a:lnSpc>
            </a:pP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Animation et gestion de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l’espace</a:t>
            </a: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 commercial</a:t>
            </a:r>
          </a:p>
          <a:p>
            <a:pPr algn="ctr">
              <a:lnSpc>
                <a:spcPts val="3503"/>
              </a:lnSpc>
            </a:pPr>
            <a:endParaRPr lang="en-US" sz="3600" dirty="0">
              <a:solidFill>
                <a:srgbClr val="000000"/>
              </a:solidFill>
              <a:latin typeface="Arimo Bold Italics" panose="020B0604020202020204" charset="0"/>
              <a:ea typeface="Arimo Bold Italics" panose="020B0604020202020204" charset="0"/>
              <a:cs typeface="Arimo Bold Italics" panose="020B0604020202020204" charset="0"/>
            </a:endParaRPr>
          </a:p>
          <a:p>
            <a:pPr algn="ctr">
              <a:lnSpc>
                <a:spcPts val="3503"/>
              </a:lnSpc>
            </a:pPr>
            <a:r>
              <a:rPr lang="en-US" sz="3600" b="1" u="sng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BAC PRO MCV option B</a:t>
            </a:r>
          </a:p>
          <a:p>
            <a:pPr algn="ctr">
              <a:lnSpc>
                <a:spcPts val="3503"/>
              </a:lnSpc>
            </a:pP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Prospection, clientèle et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valorisation</a:t>
            </a: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 de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l’offre</a:t>
            </a:r>
            <a:r>
              <a:rPr lang="en-US" sz="3600" dirty="0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rimo Bold Italics" panose="020B0604020202020204" charset="0"/>
                <a:ea typeface="Arimo Bold Italics" panose="020B0604020202020204" charset="0"/>
                <a:cs typeface="Arimo Bold Italics" panose="020B0604020202020204" charset="0"/>
              </a:rPr>
              <a:t>commerciale</a:t>
            </a:r>
            <a:endParaRPr lang="en-US" sz="3600" dirty="0">
              <a:solidFill>
                <a:srgbClr val="000000"/>
              </a:solidFill>
              <a:latin typeface="Arimo Bold Italics" panose="020B0604020202020204" charset="0"/>
              <a:ea typeface="Arimo Bold Italics" panose="020B0604020202020204" charset="0"/>
              <a:cs typeface="Arimo Bold Italics" panose="020B0604020202020204" charset="0"/>
            </a:endParaRPr>
          </a:p>
          <a:p>
            <a:pPr algn="ctr">
              <a:lnSpc>
                <a:spcPts val="3503"/>
              </a:lnSpc>
            </a:pPr>
            <a:endParaRPr lang="en-US" sz="2871" dirty="0">
              <a:solidFill>
                <a:srgbClr val="000000"/>
              </a:solidFill>
              <a:latin typeface="Arimo"/>
            </a:endParaRPr>
          </a:p>
          <a:p>
            <a:pPr algn="ctr">
              <a:lnSpc>
                <a:spcPts val="3503"/>
              </a:lnSpc>
            </a:pPr>
            <a:r>
              <a:rPr lang="en-US" sz="2800" dirty="0">
                <a:solidFill>
                  <a:srgbClr val="000000"/>
                </a:solidFill>
                <a:latin typeface="Arimo"/>
              </a:rPr>
              <a:t>Métiers :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employé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de commerce,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conseiller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en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vente,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vendeur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spécialisé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, commercial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1612143" y="1859111"/>
            <a:ext cx="5855549" cy="15140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5"/>
              </a:lnSpc>
            </a:pPr>
            <a:r>
              <a:rPr lang="en-US" sz="4200" b="1" dirty="0">
                <a:solidFill>
                  <a:schemeClr val="tx2">
                    <a:lumMod val="50000"/>
                  </a:schemeClr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2NDE METIERS DE LA RELATION CLIENT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0636092" y="7904721"/>
            <a:ext cx="242965" cy="242965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6" name="Freeform 36"/>
          <p:cNvSpPr/>
          <p:nvPr/>
        </p:nvSpPr>
        <p:spPr>
          <a:xfrm>
            <a:off x="16804257" y="8686351"/>
            <a:ext cx="1326870" cy="1358991"/>
          </a:xfrm>
          <a:custGeom>
            <a:avLst/>
            <a:gdLst/>
            <a:ahLst/>
            <a:cxnLst/>
            <a:rect l="l" t="t" r="r" b="b"/>
            <a:pathLst>
              <a:path w="1326870" h="1358991">
                <a:moveTo>
                  <a:pt x="0" y="0"/>
                </a:moveTo>
                <a:lnTo>
                  <a:pt x="1326869" y="0"/>
                </a:lnTo>
                <a:lnTo>
                  <a:pt x="1326869" y="1358991"/>
                </a:lnTo>
                <a:lnTo>
                  <a:pt x="0" y="13589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7" name="TextBox 37"/>
          <p:cNvSpPr txBox="1"/>
          <p:nvPr/>
        </p:nvSpPr>
        <p:spPr>
          <a:xfrm>
            <a:off x="5358078" y="389612"/>
            <a:ext cx="15523422" cy="1472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561"/>
              </a:lnSpc>
            </a:pPr>
            <a:r>
              <a:rPr lang="en-US" sz="9797">
                <a:solidFill>
                  <a:srgbClr val="041F48"/>
                </a:solidFill>
                <a:latin typeface="Montserrat Classic Bold"/>
              </a:rPr>
              <a:t>FILIÈRE TERTIARE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91997" y="166978"/>
            <a:ext cx="15523422" cy="9494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433"/>
              </a:lnSpc>
            </a:pPr>
            <a:r>
              <a:rPr lang="en-US" sz="6299">
                <a:solidFill>
                  <a:srgbClr val="041F48"/>
                </a:solidFill>
                <a:latin typeface="Montserrat Classic Bold"/>
              </a:rPr>
              <a:t>VOIE PRO :</a:t>
            </a:r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500BFD34-D118-0D9B-D1F4-48F950B6E5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668" y="8627185"/>
            <a:ext cx="3933333" cy="15428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284178" y="-1235747"/>
            <a:ext cx="4689679" cy="4689679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961764" y="2597610"/>
            <a:ext cx="12177482" cy="1217748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F929F">
                <a:alpha val="5882"/>
              </a:srgbClr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3988009" y="157453"/>
            <a:ext cx="7665474" cy="6079990"/>
            <a:chOff x="0" y="0"/>
            <a:chExt cx="527995" cy="41878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7995" cy="418788"/>
            </a:xfrm>
            <a:custGeom>
              <a:avLst/>
              <a:gdLst/>
              <a:ahLst/>
              <a:cxnLst/>
              <a:rect l="l" t="t" r="r" b="b"/>
              <a:pathLst>
                <a:path w="527995" h="418788">
                  <a:moveTo>
                    <a:pt x="263998" y="0"/>
                  </a:moveTo>
                  <a:cubicBezTo>
                    <a:pt x="118196" y="0"/>
                    <a:pt x="0" y="93749"/>
                    <a:pt x="0" y="209394"/>
                  </a:cubicBezTo>
                  <a:cubicBezTo>
                    <a:pt x="0" y="325039"/>
                    <a:pt x="118196" y="418788"/>
                    <a:pt x="263998" y="418788"/>
                  </a:cubicBezTo>
                  <a:cubicBezTo>
                    <a:pt x="409799" y="418788"/>
                    <a:pt x="527995" y="325039"/>
                    <a:pt x="527995" y="209394"/>
                  </a:cubicBezTo>
                  <a:cubicBezTo>
                    <a:pt x="527995" y="93749"/>
                    <a:pt x="409799" y="0"/>
                    <a:pt x="263998" y="0"/>
                  </a:cubicBezTo>
                  <a:close/>
                </a:path>
              </a:pathLst>
            </a:custGeom>
            <a:solidFill>
              <a:srgbClr val="DDDDD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49500" y="1161"/>
              <a:ext cx="428996" cy="3783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-2851359" y="-3471507"/>
            <a:ext cx="8620524" cy="6943015"/>
            <a:chOff x="0" y="0"/>
            <a:chExt cx="566218" cy="45603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66218" cy="456035"/>
            </a:xfrm>
            <a:custGeom>
              <a:avLst/>
              <a:gdLst/>
              <a:ahLst/>
              <a:cxnLst/>
              <a:rect l="l" t="t" r="r" b="b"/>
              <a:pathLst>
                <a:path w="566218" h="456035">
                  <a:moveTo>
                    <a:pt x="283109" y="0"/>
                  </a:moveTo>
                  <a:cubicBezTo>
                    <a:pt x="126752" y="0"/>
                    <a:pt x="0" y="102087"/>
                    <a:pt x="0" y="228017"/>
                  </a:cubicBezTo>
                  <a:cubicBezTo>
                    <a:pt x="0" y="353948"/>
                    <a:pt x="126752" y="456035"/>
                    <a:pt x="283109" y="456035"/>
                  </a:cubicBezTo>
                  <a:cubicBezTo>
                    <a:pt x="439466" y="456035"/>
                    <a:pt x="566218" y="353948"/>
                    <a:pt x="566218" y="228017"/>
                  </a:cubicBezTo>
                  <a:cubicBezTo>
                    <a:pt x="566218" y="102087"/>
                    <a:pt x="439466" y="0"/>
                    <a:pt x="283109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53083" y="4653"/>
              <a:ext cx="460052" cy="4086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4572277" y="6655257"/>
            <a:ext cx="3566969" cy="3553035"/>
            <a:chOff x="0" y="0"/>
            <a:chExt cx="6502400" cy="6477000"/>
          </a:xfrm>
        </p:grpSpPr>
        <p:sp>
          <p:nvSpPr>
            <p:cNvPr id="15" name="Freeform 15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223" t="-33406" r="223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11041213" y="6589335"/>
            <a:ext cx="3672658" cy="3658312"/>
            <a:chOff x="0" y="0"/>
            <a:chExt cx="6502400" cy="6477000"/>
          </a:xfrm>
        </p:grpSpPr>
        <p:sp>
          <p:nvSpPr>
            <p:cNvPr id="18" name="Freeform 18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21574" t="-22810" r="-41534"/>
              </a:stretch>
            </a:blipFill>
          </p:spPr>
        </p:sp>
        <p:sp>
          <p:nvSpPr>
            <p:cNvPr id="19" name="Freeform 19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7503590" y="4371652"/>
            <a:ext cx="3124526" cy="3124526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-278982" y="9258300"/>
            <a:ext cx="1455467" cy="1455467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6" name="Group 26"/>
          <p:cNvGrpSpPr>
            <a:grpSpLocks noChangeAspect="1"/>
          </p:cNvGrpSpPr>
          <p:nvPr/>
        </p:nvGrpSpPr>
        <p:grpSpPr>
          <a:xfrm>
            <a:off x="3605674" y="6628688"/>
            <a:ext cx="3593642" cy="3579604"/>
            <a:chOff x="0" y="0"/>
            <a:chExt cx="6502400" cy="6477000"/>
          </a:xfrm>
        </p:grpSpPr>
        <p:sp>
          <p:nvSpPr>
            <p:cNvPr id="27" name="Freeform 2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223" t="-16703" r="223" b="-16703"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501321" y="5252288"/>
            <a:ext cx="242965" cy="24296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989E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1346241" y="5195901"/>
            <a:ext cx="242965" cy="24296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DCABB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48490" tIns="48490" rIns="48490" bIns="4849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5" name="Freeform 35"/>
          <p:cNvSpPr/>
          <p:nvPr/>
        </p:nvSpPr>
        <p:spPr>
          <a:xfrm>
            <a:off x="8095463" y="4675210"/>
            <a:ext cx="1940781" cy="2224391"/>
          </a:xfrm>
          <a:custGeom>
            <a:avLst/>
            <a:gdLst/>
            <a:ahLst/>
            <a:cxnLst/>
            <a:rect l="l" t="t" r="r" b="b"/>
            <a:pathLst>
              <a:path w="1940781" h="2224391">
                <a:moveTo>
                  <a:pt x="0" y="0"/>
                </a:moveTo>
                <a:lnTo>
                  <a:pt x="1940780" y="0"/>
                </a:lnTo>
                <a:lnTo>
                  <a:pt x="1940780" y="2224391"/>
                </a:lnTo>
                <a:lnTo>
                  <a:pt x="0" y="2224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36" name="Group 36"/>
          <p:cNvGrpSpPr>
            <a:grpSpLocks noChangeAspect="1"/>
          </p:cNvGrpSpPr>
          <p:nvPr/>
        </p:nvGrpSpPr>
        <p:grpSpPr>
          <a:xfrm>
            <a:off x="83824" y="6628688"/>
            <a:ext cx="3593642" cy="3579604"/>
            <a:chOff x="0" y="0"/>
            <a:chExt cx="6502400" cy="6477000"/>
          </a:xfrm>
        </p:grpSpPr>
        <p:sp>
          <p:nvSpPr>
            <p:cNvPr id="37" name="Freeform 3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7"/>
              <a:stretch>
                <a:fillRect l="-28681" r="-28681"/>
              </a:stretch>
            </a:blipFill>
          </p:spPr>
        </p:sp>
        <p:sp>
          <p:nvSpPr>
            <p:cNvPr id="38" name="Freeform 3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0" name="TextBox 40"/>
          <p:cNvSpPr txBox="1"/>
          <p:nvPr/>
        </p:nvSpPr>
        <p:spPr>
          <a:xfrm>
            <a:off x="11589206" y="5072902"/>
            <a:ext cx="6151144" cy="9678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80"/>
              </a:lnSpc>
              <a:spcBef>
                <a:spcPct val="0"/>
              </a:spcBef>
            </a:pPr>
            <a:r>
              <a:rPr lang="en-US" sz="2800" dirty="0">
                <a:solidFill>
                  <a:srgbClr val="000000"/>
                </a:solidFill>
                <a:latin typeface="Arimo"/>
              </a:rPr>
              <a:t>Métiers : artisan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boulanger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, pâtissier, chocolatier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622803" y="5007459"/>
            <a:ext cx="6576512" cy="21931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23"/>
              </a:lnSpc>
            </a:pPr>
            <a:r>
              <a:rPr lang="en-US" sz="2800" dirty="0">
                <a:solidFill>
                  <a:srgbClr val="000000"/>
                </a:solidFill>
                <a:latin typeface="Arimo"/>
              </a:rPr>
              <a:t>Métiers :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boucher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, charcutier, traiteur, dans des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commerces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de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proximité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ou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mo"/>
              </a:rPr>
              <a:t>grandes</a:t>
            </a:r>
            <a:r>
              <a:rPr lang="en-US" sz="2800" dirty="0">
                <a:solidFill>
                  <a:srgbClr val="000000"/>
                </a:solidFill>
                <a:latin typeface="Arimo"/>
              </a:rPr>
              <a:t> surfaces</a:t>
            </a:r>
          </a:p>
          <a:p>
            <a:pPr>
              <a:lnSpc>
                <a:spcPts val="4423"/>
              </a:lnSpc>
            </a:pPr>
            <a:endParaRPr lang="en-US" sz="2764" dirty="0">
              <a:solidFill>
                <a:srgbClr val="000000"/>
              </a:solidFill>
              <a:latin typeface="Arimo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18027" y="3342858"/>
            <a:ext cx="7698804" cy="2271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45"/>
              </a:lnSpc>
            </a:pPr>
            <a:r>
              <a:rPr lang="en-US" sz="3600" u="sng" dirty="0">
                <a:solidFill>
                  <a:srgbClr val="000000"/>
                </a:solidFill>
                <a:latin typeface="Arimo Bold Italics"/>
              </a:rPr>
              <a:t>BAC PRO BCT</a:t>
            </a:r>
          </a:p>
          <a:p>
            <a:pPr algn="ctr">
              <a:lnSpc>
                <a:spcPts val="6045"/>
              </a:lnSpc>
            </a:pPr>
            <a:r>
              <a:rPr lang="en-US" sz="3600" dirty="0">
                <a:solidFill>
                  <a:srgbClr val="000000"/>
                </a:solidFill>
                <a:latin typeface="Arimo Bold Italics"/>
              </a:rPr>
              <a:t>Boucher charcutier traiteur</a:t>
            </a:r>
          </a:p>
          <a:p>
            <a:pPr algn="ctr">
              <a:lnSpc>
                <a:spcPts val="6045"/>
              </a:lnSpc>
            </a:pPr>
            <a:endParaRPr lang="en-US" sz="4318" dirty="0">
              <a:solidFill>
                <a:srgbClr val="000000"/>
              </a:solidFill>
              <a:latin typeface="Arimo Bold Italics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11589206" y="3221108"/>
            <a:ext cx="5855549" cy="23357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5"/>
              </a:lnSpc>
            </a:pPr>
            <a:r>
              <a:rPr lang="en-US" sz="3600" u="sng" dirty="0">
                <a:solidFill>
                  <a:srgbClr val="000000"/>
                </a:solidFill>
                <a:latin typeface="Arimo Bold Italics"/>
              </a:rPr>
              <a:t>BAC PRO BP</a:t>
            </a:r>
          </a:p>
          <a:p>
            <a:pPr algn="ctr">
              <a:lnSpc>
                <a:spcPts val="6185"/>
              </a:lnSpc>
            </a:pPr>
            <a:r>
              <a:rPr lang="en-US" sz="3600" dirty="0">
                <a:solidFill>
                  <a:srgbClr val="000000"/>
                </a:solidFill>
                <a:latin typeface="Arimo Bold Italics"/>
              </a:rPr>
              <a:t>Boulanger pâtissier</a:t>
            </a:r>
          </a:p>
          <a:p>
            <a:pPr algn="ctr">
              <a:lnSpc>
                <a:spcPts val="6185"/>
              </a:lnSpc>
            </a:pPr>
            <a:endParaRPr lang="en-US" sz="4418" dirty="0">
              <a:solidFill>
                <a:srgbClr val="000000"/>
              </a:solidFill>
              <a:latin typeface="Arimo Bold Italics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2664347" y="943435"/>
            <a:ext cx="16563866" cy="14726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564"/>
              </a:lnSpc>
            </a:pPr>
            <a:r>
              <a:rPr lang="en-US" sz="9800">
                <a:solidFill>
                  <a:srgbClr val="041F48"/>
                </a:solidFill>
                <a:latin typeface="Montserrat Classic Bold"/>
              </a:rPr>
              <a:t>FILIÈRE ALIMENTATION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366088" y="2470695"/>
            <a:ext cx="12346890" cy="660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45"/>
              </a:lnSpc>
            </a:pPr>
            <a:r>
              <a:rPr lang="en-US" sz="4200" b="1" dirty="0">
                <a:solidFill>
                  <a:schemeClr val="tx2">
                    <a:lumMod val="50000"/>
                  </a:schemeClr>
                </a:solidFill>
                <a:latin typeface="Arimo" panose="020B0604020202020204" charset="0"/>
                <a:ea typeface="Arimo" panose="020B0604020202020204" charset="0"/>
                <a:cs typeface="Arimo" panose="020B0604020202020204" charset="0"/>
              </a:rPr>
              <a:t>2NDE MÉTIERS DE L’ALIMENTATION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07470" y="166978"/>
            <a:ext cx="15523422" cy="9494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433"/>
              </a:lnSpc>
            </a:pPr>
            <a:r>
              <a:rPr lang="en-US" sz="6299">
                <a:solidFill>
                  <a:srgbClr val="041F48"/>
                </a:solidFill>
                <a:latin typeface="Montserrat Classic Bold"/>
              </a:rPr>
              <a:t>VOIE PRO :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17411512" y="8991889"/>
            <a:ext cx="1455467" cy="145546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ECACB"/>
            </a:solidFill>
          </p:spPr>
        </p:sp>
        <p:sp>
          <p:nvSpPr>
            <p:cNvPr id="49" name="TextBox 4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50" name="Image 49">
            <a:extLst>
              <a:ext uri="{FF2B5EF4-FFF2-40B4-BE49-F238E27FC236}">
                <a16:creationId xmlns:a16="http://schemas.microsoft.com/office/drawing/2014/main" id="{039AEFC8-4AE1-3B03-2E70-1BE462F84D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356" y="8597158"/>
            <a:ext cx="3933333" cy="15428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863</Words>
  <Application>Microsoft Office PowerPoint</Application>
  <PresentationFormat>Personnalisé</PresentationFormat>
  <Paragraphs>181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4" baseType="lpstr">
      <vt:lpstr>Calibri</vt:lpstr>
      <vt:lpstr>Arimo Bold Italics</vt:lpstr>
      <vt:lpstr>Arimo Bold</vt:lpstr>
      <vt:lpstr>Open Sans Bold</vt:lpstr>
      <vt:lpstr>Open Sans</vt:lpstr>
      <vt:lpstr>Poppins Bold</vt:lpstr>
      <vt:lpstr>Arimo</vt:lpstr>
      <vt:lpstr>Montserrat Classic Bold</vt:lpstr>
      <vt:lpstr>Arial Bold</vt:lpstr>
      <vt:lpstr>Arial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FORMATIONS LYCEES SAVIGNAC 2023.pptx</dc:title>
  <cp:lastModifiedBy>dir-adjoint</cp:lastModifiedBy>
  <cp:revision>7</cp:revision>
  <dcterms:created xsi:type="dcterms:W3CDTF">2006-08-16T00:00:00Z</dcterms:created>
  <dcterms:modified xsi:type="dcterms:W3CDTF">2025-01-14T15:09:03Z</dcterms:modified>
  <dc:identifier>DAF3XnRS5hI</dc:identifier>
</cp:coreProperties>
</file>